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4" r:id="rId1"/>
  </p:sldMasterIdLst>
  <p:notesMasterIdLst>
    <p:notesMasterId r:id="rId18"/>
  </p:notesMasterIdLst>
  <p:handoutMasterIdLst>
    <p:handoutMasterId r:id="rId19"/>
  </p:handoutMasterIdLst>
  <p:sldIdLst>
    <p:sldId id="256" r:id="rId2"/>
    <p:sldId id="257" r:id="rId3"/>
    <p:sldId id="276" r:id="rId4"/>
    <p:sldId id="259" r:id="rId5"/>
    <p:sldId id="277" r:id="rId6"/>
    <p:sldId id="261" r:id="rId7"/>
    <p:sldId id="273" r:id="rId8"/>
    <p:sldId id="264" r:id="rId9"/>
    <p:sldId id="262" r:id="rId10"/>
    <p:sldId id="274" r:id="rId11"/>
    <p:sldId id="266" r:id="rId12"/>
    <p:sldId id="278" r:id="rId13"/>
    <p:sldId id="272" r:id="rId14"/>
    <p:sldId id="263" r:id="rId15"/>
    <p:sldId id="279" r:id="rId16"/>
    <p:sldId id="275" r:id="rId17"/>
  </p:sldIdLst>
  <p:sldSz cx="12192000" cy="6858000"/>
  <p:notesSz cx="6888163" cy="100203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68" autoAdjust="0"/>
    <p:restoredTop sz="76051" autoAdjust="0"/>
  </p:normalViewPr>
  <p:slideViewPr>
    <p:cSldViewPr snapToGrid="0">
      <p:cViewPr varScale="1">
        <p:scale>
          <a:sx n="67" d="100"/>
          <a:sy n="67" d="100"/>
        </p:scale>
        <p:origin x="69" y="87"/>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85466" cy="503030"/>
          </a:xfrm>
          <a:prstGeom prst="rect">
            <a:avLst/>
          </a:prstGeom>
        </p:spPr>
        <p:txBody>
          <a:bodyPr vert="horz" lIns="93122" tIns="46561" rIns="93122" bIns="46561"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901074" y="0"/>
            <a:ext cx="2985465" cy="503030"/>
          </a:xfrm>
          <a:prstGeom prst="rect">
            <a:avLst/>
          </a:prstGeom>
        </p:spPr>
        <p:txBody>
          <a:bodyPr vert="horz" lIns="93122" tIns="46561" rIns="93122" bIns="46561" rtlCol="0"/>
          <a:lstStyle>
            <a:lvl1pPr algn="r">
              <a:defRPr sz="1200"/>
            </a:lvl1pPr>
          </a:lstStyle>
          <a:p>
            <a:fld id="{399643D2-DF04-498C-BEF5-2C1F15082F5D}" type="datetimeFigureOut">
              <a:rPr kumimoji="1" lang="ja-JP" altLang="en-US" smtClean="0"/>
              <a:t>2023/12/15</a:t>
            </a:fld>
            <a:endParaRPr kumimoji="1" lang="ja-JP" altLang="en-US"/>
          </a:p>
        </p:txBody>
      </p:sp>
      <p:sp>
        <p:nvSpPr>
          <p:cNvPr id="4" name="フッター プレースホルダー 3"/>
          <p:cNvSpPr>
            <a:spLocks noGrp="1"/>
          </p:cNvSpPr>
          <p:nvPr>
            <p:ph type="ftr" sz="quarter" idx="2"/>
          </p:nvPr>
        </p:nvSpPr>
        <p:spPr>
          <a:xfrm>
            <a:off x="1" y="9517270"/>
            <a:ext cx="2985466" cy="503030"/>
          </a:xfrm>
          <a:prstGeom prst="rect">
            <a:avLst/>
          </a:prstGeom>
        </p:spPr>
        <p:txBody>
          <a:bodyPr vert="horz" lIns="93122" tIns="46561" rIns="93122" bIns="46561"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901074" y="9517270"/>
            <a:ext cx="2985465" cy="503030"/>
          </a:xfrm>
          <a:prstGeom prst="rect">
            <a:avLst/>
          </a:prstGeom>
        </p:spPr>
        <p:txBody>
          <a:bodyPr vert="horz" lIns="93122" tIns="46561" rIns="93122" bIns="46561" rtlCol="0" anchor="b"/>
          <a:lstStyle>
            <a:lvl1pPr algn="r">
              <a:defRPr sz="1200"/>
            </a:lvl1pPr>
          </a:lstStyle>
          <a:p>
            <a:fld id="{29853000-6566-4250-8114-02BC51351848}" type="slidenum">
              <a:rPr kumimoji="1" lang="ja-JP" altLang="en-US" smtClean="0"/>
              <a:t>‹#›</a:t>
            </a:fld>
            <a:endParaRPr kumimoji="1" lang="ja-JP" altLang="en-US"/>
          </a:p>
        </p:txBody>
      </p:sp>
    </p:spTree>
    <p:extLst>
      <p:ext uri="{BB962C8B-B14F-4D97-AF65-F5344CB8AC3E}">
        <p14:creationId xmlns:p14="http://schemas.microsoft.com/office/powerpoint/2010/main" val="346769285"/>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84871" cy="502755"/>
          </a:xfrm>
          <a:prstGeom prst="rect">
            <a:avLst/>
          </a:prstGeom>
        </p:spPr>
        <p:txBody>
          <a:bodyPr vert="horz" lIns="93122" tIns="46561" rIns="93122" bIns="46561" rtlCol="0"/>
          <a:lstStyle>
            <a:lvl1pPr algn="l">
              <a:defRPr sz="1200"/>
            </a:lvl1pPr>
          </a:lstStyle>
          <a:p>
            <a:endParaRPr kumimoji="1" lang="ja-JP" altLang="en-US"/>
          </a:p>
        </p:txBody>
      </p:sp>
      <p:sp>
        <p:nvSpPr>
          <p:cNvPr id="3" name="日付プレースホルダー 2"/>
          <p:cNvSpPr>
            <a:spLocks noGrp="1"/>
          </p:cNvSpPr>
          <p:nvPr>
            <p:ph type="dt" idx="1"/>
          </p:nvPr>
        </p:nvSpPr>
        <p:spPr>
          <a:xfrm>
            <a:off x="3901698" y="1"/>
            <a:ext cx="2984871" cy="502755"/>
          </a:xfrm>
          <a:prstGeom prst="rect">
            <a:avLst/>
          </a:prstGeom>
        </p:spPr>
        <p:txBody>
          <a:bodyPr vert="horz" lIns="93122" tIns="46561" rIns="93122" bIns="46561" rtlCol="0"/>
          <a:lstStyle>
            <a:lvl1pPr algn="r">
              <a:defRPr sz="1200"/>
            </a:lvl1pPr>
          </a:lstStyle>
          <a:p>
            <a:fld id="{191D6EE9-6959-43FC-ACEF-88C307C64879}" type="datetimeFigureOut">
              <a:rPr kumimoji="1" lang="ja-JP" altLang="en-US" smtClean="0"/>
              <a:t>2023/12/15</a:t>
            </a:fld>
            <a:endParaRPr kumimoji="1" lang="ja-JP" altLang="en-US"/>
          </a:p>
        </p:txBody>
      </p:sp>
      <p:sp>
        <p:nvSpPr>
          <p:cNvPr id="4" name="スライド イメージ プレースホルダー 3"/>
          <p:cNvSpPr>
            <a:spLocks noGrp="1" noRot="1" noChangeAspect="1"/>
          </p:cNvSpPr>
          <p:nvPr>
            <p:ph type="sldImg" idx="2"/>
          </p:nvPr>
        </p:nvSpPr>
        <p:spPr>
          <a:xfrm>
            <a:off x="438150" y="1252538"/>
            <a:ext cx="6011863" cy="3381375"/>
          </a:xfrm>
          <a:prstGeom prst="rect">
            <a:avLst/>
          </a:prstGeom>
          <a:noFill/>
          <a:ln w="12700">
            <a:solidFill>
              <a:prstClr val="black"/>
            </a:solidFill>
          </a:ln>
        </p:spPr>
        <p:txBody>
          <a:bodyPr vert="horz" lIns="93122" tIns="46561" rIns="93122" bIns="46561" rtlCol="0" anchor="ctr"/>
          <a:lstStyle/>
          <a:p>
            <a:endParaRPr lang="ja-JP" altLang="en-US"/>
          </a:p>
        </p:txBody>
      </p:sp>
      <p:sp>
        <p:nvSpPr>
          <p:cNvPr id="5" name="ノート プレースホルダー 4"/>
          <p:cNvSpPr>
            <a:spLocks noGrp="1"/>
          </p:cNvSpPr>
          <p:nvPr>
            <p:ph type="body" sz="quarter" idx="3"/>
          </p:nvPr>
        </p:nvSpPr>
        <p:spPr>
          <a:xfrm>
            <a:off x="688817" y="4822270"/>
            <a:ext cx="5510530" cy="3945493"/>
          </a:xfrm>
          <a:prstGeom prst="rect">
            <a:avLst/>
          </a:prstGeom>
        </p:spPr>
        <p:txBody>
          <a:bodyPr vert="horz" lIns="93122" tIns="46561" rIns="93122" bIns="46561"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517547"/>
            <a:ext cx="2984871" cy="502754"/>
          </a:xfrm>
          <a:prstGeom prst="rect">
            <a:avLst/>
          </a:prstGeom>
        </p:spPr>
        <p:txBody>
          <a:bodyPr vert="horz" lIns="93122" tIns="46561" rIns="93122" bIns="46561"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901698" y="9517547"/>
            <a:ext cx="2984871" cy="502754"/>
          </a:xfrm>
          <a:prstGeom prst="rect">
            <a:avLst/>
          </a:prstGeom>
        </p:spPr>
        <p:txBody>
          <a:bodyPr vert="horz" lIns="93122" tIns="46561" rIns="93122" bIns="46561" rtlCol="0" anchor="b"/>
          <a:lstStyle>
            <a:lvl1pPr algn="r">
              <a:defRPr sz="1200"/>
            </a:lvl1pPr>
          </a:lstStyle>
          <a:p>
            <a:fld id="{42DA845D-9D39-46C2-9A6B-A9CE5C570C51}" type="slidenum">
              <a:rPr kumimoji="1" lang="ja-JP" altLang="en-US" smtClean="0"/>
              <a:t>‹#›</a:t>
            </a:fld>
            <a:endParaRPr kumimoji="1" lang="ja-JP" altLang="en-US"/>
          </a:p>
        </p:txBody>
      </p:sp>
    </p:spTree>
    <p:extLst>
      <p:ext uri="{BB962C8B-B14F-4D97-AF65-F5344CB8AC3E}">
        <p14:creationId xmlns:p14="http://schemas.microsoft.com/office/powerpoint/2010/main" val="678797487"/>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63841227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en-US" altLang="ja-JP" sz="1400" dirty="0">
                <a:latin typeface="ＭＳ Ｐゴシック" panose="020B0600070205080204" pitchFamily="50" charset="-128"/>
                <a:ea typeface="ＭＳ Ｐゴシック" panose="020B0600070205080204" pitchFamily="50" charset="-128"/>
              </a:rPr>
              <a:t>Q2,</a:t>
            </a:r>
            <a:r>
              <a:rPr lang="ja-JP" altLang="en-US" sz="1400" dirty="0">
                <a:latin typeface="ＭＳ Ｐゴシック" panose="020B0600070205080204" pitchFamily="50" charset="-128"/>
                <a:ea typeface="ＭＳ Ｐゴシック" panose="020B0600070205080204" pitchFamily="50" charset="-128"/>
              </a:rPr>
              <a:t>まだ声変わりしないんだけど</a:t>
            </a:r>
            <a:endParaRPr lang="en-US" altLang="ja-JP" sz="1400" dirty="0">
              <a:latin typeface="ＭＳ Ｐゴシック" panose="020B0600070205080204" pitchFamily="50" charset="-128"/>
              <a:ea typeface="ＭＳ Ｐゴシック" panose="020B0600070205080204" pitchFamily="50" charset="-128"/>
            </a:endParaRPr>
          </a:p>
          <a:p>
            <a:r>
              <a:rPr lang="en-US" altLang="ja-JP" sz="1400" dirty="0">
                <a:latin typeface="ＭＳ Ｐゴシック" panose="020B0600070205080204" pitchFamily="50" charset="-128"/>
                <a:ea typeface="ＭＳ Ｐゴシック" panose="020B0600070205080204" pitchFamily="50" charset="-128"/>
              </a:rPr>
              <a:t>A:</a:t>
            </a:r>
            <a:r>
              <a:rPr lang="ja-JP" altLang="en-US" sz="1400" dirty="0">
                <a:latin typeface="ＭＳ Ｐゴシック" panose="020B0600070205080204" pitchFamily="50" charset="-128"/>
                <a:ea typeface="ＭＳ Ｐゴシック" panose="020B0600070205080204" pitchFamily="50" charset="-128"/>
              </a:rPr>
              <a:t>人それぞれなので、心配ないです。</a:t>
            </a:r>
            <a:endParaRPr lang="en-US" altLang="ja-JP" sz="1400" dirty="0">
              <a:latin typeface="ＭＳ Ｐゴシック" panose="020B0600070205080204" pitchFamily="50" charset="-128"/>
              <a:ea typeface="ＭＳ Ｐゴシック" panose="020B0600070205080204" pitchFamily="50" charset="-128"/>
            </a:endParaRPr>
          </a:p>
          <a:p>
            <a:r>
              <a:rPr lang="ja-JP" altLang="en-US" sz="1400" dirty="0">
                <a:latin typeface="ＭＳ Ｐゴシック" panose="020B0600070205080204" pitchFamily="50" charset="-128"/>
                <a:ea typeface="ＭＳ Ｐゴシック" panose="020B0600070205080204" pitchFamily="50" charset="-128"/>
              </a:rPr>
              <a:t>　　一番良いタイミングで変化は訪れるので待っていましょう。</a:t>
            </a:r>
          </a:p>
        </p:txBody>
      </p:sp>
    </p:spTree>
    <p:extLst>
      <p:ext uri="{BB962C8B-B14F-4D97-AF65-F5344CB8AC3E}">
        <p14:creationId xmlns:p14="http://schemas.microsoft.com/office/powerpoint/2010/main" val="39083119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defTabSz="931225">
              <a:defRPr/>
            </a:pPr>
            <a:r>
              <a:rPr lang="en-US" altLang="ja-JP" sz="1600" dirty="0">
                <a:latin typeface="ＭＳ Ｐゴシック" panose="020B0600070205080204" pitchFamily="50" charset="-128"/>
                <a:ea typeface="ＭＳ Ｐゴシック" panose="020B0600070205080204" pitchFamily="50" charset="-128"/>
              </a:rPr>
              <a:t>Q3</a:t>
            </a:r>
            <a:r>
              <a:rPr lang="ja-JP" altLang="en-US" sz="1600" dirty="0">
                <a:latin typeface="ＭＳ Ｐゴシック" panose="020B0600070205080204" pitchFamily="50" charset="-128"/>
                <a:ea typeface="ＭＳ Ｐゴシック" panose="020B0600070205080204" pitchFamily="50" charset="-128"/>
              </a:rPr>
              <a:t>：おちんちんのかわがまだむけていないんだけど</a:t>
            </a:r>
            <a:endParaRPr lang="en-US" altLang="ja-JP" sz="1600" dirty="0">
              <a:latin typeface="ＭＳ Ｐゴシック" panose="020B0600070205080204" pitchFamily="50" charset="-128"/>
              <a:ea typeface="ＭＳ Ｐゴシック" panose="020B0600070205080204" pitchFamily="50" charset="-128"/>
            </a:endParaRPr>
          </a:p>
          <a:p>
            <a:pPr defTabSz="931225">
              <a:defRPr/>
            </a:pPr>
            <a:r>
              <a:rPr lang="en-US" altLang="ja-JP" sz="1600" dirty="0">
                <a:latin typeface="ＭＳ Ｐゴシック" panose="020B0600070205080204" pitchFamily="50" charset="-128"/>
                <a:ea typeface="ＭＳ Ｐゴシック" panose="020B0600070205080204" pitchFamily="50" charset="-128"/>
              </a:rPr>
              <a:t>A:</a:t>
            </a:r>
            <a:r>
              <a:rPr lang="ja-JP" altLang="en-US" sz="1600" dirty="0">
                <a:latin typeface="ＭＳ Ｐゴシック" panose="020B0600070205080204" pitchFamily="50" charset="-128"/>
                <a:ea typeface="ＭＳ Ｐゴシック" panose="020B0600070205080204" pitchFamily="50" charset="-128"/>
              </a:rPr>
              <a:t>おちんちんも精巣も成熟して大きくなると、周りを包んでいた包皮からおちんちんの先の</a:t>
            </a:r>
            <a:endParaRPr lang="en-US" altLang="ja-JP" sz="1600" dirty="0">
              <a:latin typeface="ＭＳ Ｐゴシック" panose="020B0600070205080204" pitchFamily="50" charset="-128"/>
              <a:ea typeface="ＭＳ Ｐゴシック" panose="020B0600070205080204" pitchFamily="50" charset="-128"/>
            </a:endParaRPr>
          </a:p>
          <a:p>
            <a:pPr defTabSz="931225">
              <a:defRPr/>
            </a:pPr>
            <a:r>
              <a:rPr lang="ja-JP" altLang="en-US" sz="1600" dirty="0">
                <a:latin typeface="ＭＳ Ｐゴシック" panose="020B0600070205080204" pitchFamily="50" charset="-128"/>
                <a:ea typeface="ＭＳ Ｐゴシック" panose="020B0600070205080204" pitchFamily="50" charset="-128"/>
              </a:rPr>
              <a:t>亀頭が出てくる人もいます。なので、みなさんのような子どもはむけてなくても心配ありません。</a:t>
            </a:r>
            <a:endParaRPr lang="en-US" altLang="ja-JP" sz="1600" dirty="0">
              <a:latin typeface="ＭＳ Ｐゴシック" panose="020B0600070205080204" pitchFamily="50" charset="-128"/>
              <a:ea typeface="ＭＳ Ｐゴシック" panose="020B0600070205080204" pitchFamily="50" charset="-128"/>
            </a:endParaRPr>
          </a:p>
          <a:p>
            <a:pPr defTabSz="931225">
              <a:defRPr/>
            </a:pPr>
            <a:r>
              <a:rPr lang="ja-JP" altLang="en-US" sz="1600" dirty="0">
                <a:latin typeface="ＭＳ Ｐゴシック" panose="020B0600070205080204" pitchFamily="50" charset="-128"/>
                <a:ea typeface="ＭＳ Ｐゴシック" panose="020B0600070205080204" pitchFamily="50" charset="-128"/>
              </a:rPr>
              <a:t>ただ、よごれがたまりやすいのでおふろで清潔にしてください。</a:t>
            </a:r>
            <a:endParaRPr lang="en-US" altLang="ja-JP" sz="1600" dirty="0">
              <a:latin typeface="ＭＳ Ｐゴシック" panose="020B0600070205080204" pitchFamily="50" charset="-128"/>
              <a:ea typeface="ＭＳ Ｐゴシック" panose="020B0600070205080204" pitchFamily="50" charset="-128"/>
            </a:endParaRPr>
          </a:p>
          <a:p>
            <a:endParaRPr lang="ja-JP" altLang="en-US" sz="1600" dirty="0"/>
          </a:p>
        </p:txBody>
      </p:sp>
    </p:spTree>
    <p:extLst>
      <p:ext uri="{BB962C8B-B14F-4D97-AF65-F5344CB8AC3E}">
        <p14:creationId xmlns:p14="http://schemas.microsoft.com/office/powerpoint/2010/main" val="390047242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271607" indent="-271607" algn="just"/>
            <a:r>
              <a:rPr lang="en-US" altLang="ja-JP" sz="14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T</a:t>
            </a:r>
            <a:r>
              <a:rPr lang="ja-JP" altLang="ja-JP" sz="14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：背がぐんとのびる時期は、急激に体が変化するから恥ずかしいと思う人も多いです。</a:t>
            </a:r>
            <a:endParaRPr lang="en-US" altLang="ja-JP" sz="1400" kern="100" dirty="0">
              <a:latin typeface="ＭＳ Ｐゴシック" panose="020B0600070205080204" pitchFamily="50" charset="-128"/>
              <a:ea typeface="ＭＳ Ｐゴシック" panose="020B0600070205080204" pitchFamily="50" charset="-128"/>
              <a:cs typeface="Times New Roman" panose="02020603050405020304" pitchFamily="18" charset="0"/>
            </a:endParaRPr>
          </a:p>
          <a:p>
            <a:pPr marL="271607" indent="-271607" algn="just"/>
            <a:r>
              <a:rPr lang="ja-JP" altLang="en-US" sz="14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　　</a:t>
            </a:r>
            <a:r>
              <a:rPr lang="ja-JP" altLang="ja-JP" sz="14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そのような時期に、体のことをからかったり笑いのネタにすることをどう思う？</a:t>
            </a:r>
          </a:p>
          <a:p>
            <a:pPr algn="just"/>
            <a:r>
              <a:rPr lang="en-US" altLang="ja-JP" sz="14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S</a:t>
            </a:r>
            <a:r>
              <a:rPr lang="ja-JP" altLang="ja-JP" sz="14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：だめだと思う。</a:t>
            </a:r>
          </a:p>
          <a:p>
            <a:pPr algn="just"/>
            <a:r>
              <a:rPr lang="en-US" altLang="ja-JP" sz="14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T</a:t>
            </a:r>
            <a:r>
              <a:rPr lang="ja-JP" altLang="ja-JP" sz="14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：なぜやっちゃだめなの？</a:t>
            </a:r>
          </a:p>
          <a:p>
            <a:pPr marL="271607" algn="just"/>
            <a:r>
              <a:rPr lang="ja-JP" altLang="ja-JP" sz="14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体や体の変化に関することでからかったりすることは、人の心をとても傷つけることになるんだということを忘れないでね。</a:t>
            </a:r>
            <a:endParaRPr lang="en-US" altLang="ja-JP" sz="1400" kern="100" dirty="0">
              <a:latin typeface="ＭＳ Ｐゴシック" panose="020B0600070205080204" pitchFamily="50" charset="-128"/>
              <a:ea typeface="ＭＳ Ｐゴシック" panose="020B0600070205080204" pitchFamily="50" charset="-128"/>
              <a:cs typeface="Times New Roman" panose="02020603050405020304" pitchFamily="18" charset="0"/>
            </a:endParaRPr>
          </a:p>
          <a:p>
            <a:pPr marL="271607" algn="just"/>
            <a:r>
              <a:rPr lang="ja-JP" altLang="ja-JP" sz="14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成長の時期には個人差があるから、もう変化があった人も、まだないという人も、それをからかってはいけないということです。</a:t>
            </a:r>
          </a:p>
          <a:p>
            <a:endParaRPr lang="ja-JP" altLang="en-US" sz="1400" dirty="0">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175720176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gn="just" defTabSz="931225">
              <a:defRPr/>
            </a:pPr>
            <a:r>
              <a:rPr lang="ja-JP" altLang="en-US" sz="14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みんなちがってあたりまえ、人と比べなくていいです。</a:t>
            </a:r>
            <a:endParaRPr lang="en-US" altLang="ja-JP" sz="1400" kern="100" dirty="0">
              <a:latin typeface="ＭＳ Ｐゴシック" panose="020B0600070205080204" pitchFamily="50" charset="-128"/>
              <a:ea typeface="ＭＳ Ｐゴシック" panose="020B0600070205080204" pitchFamily="50" charset="-128"/>
              <a:cs typeface="Times New Roman" panose="02020603050405020304" pitchFamily="18" charset="0"/>
            </a:endParaRPr>
          </a:p>
          <a:p>
            <a:pPr algn="just" defTabSz="931225">
              <a:defRPr/>
            </a:pPr>
            <a:r>
              <a:rPr lang="ja-JP" altLang="ja-JP" sz="14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体の成長は一人ひとりが違うから、からかったり笑いにして友だちを傷つけないことも大切でしたね。</a:t>
            </a:r>
          </a:p>
          <a:p>
            <a:pPr algn="just"/>
            <a:r>
              <a:rPr lang="ja-JP" altLang="ja-JP" sz="14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最後に。体のことについて心配なとき、困ったことが起きたとき相談できる人は誰ですか？</a:t>
            </a:r>
          </a:p>
          <a:p>
            <a:pPr marL="135804" indent="-135804" algn="just"/>
            <a:r>
              <a:rPr lang="ja-JP" altLang="ja-JP" sz="14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旅行中心配なこと</a:t>
            </a:r>
            <a:r>
              <a:rPr lang="ja-JP" altLang="en-US" sz="14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がある人</a:t>
            </a:r>
            <a:r>
              <a:rPr lang="ja-JP" altLang="ja-JP" sz="14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a:t>
            </a:r>
            <a:r>
              <a:rPr lang="ja-JP" altLang="en-US" sz="14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それ以外でも</a:t>
            </a:r>
            <a:r>
              <a:rPr lang="ja-JP" altLang="ja-JP" sz="14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相談したいことがあるという人は、</a:t>
            </a:r>
            <a:r>
              <a:rPr lang="ja-JP" altLang="en-US" sz="14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いつでもいいので</a:t>
            </a:r>
            <a:r>
              <a:rPr lang="ja-JP" altLang="ja-JP" sz="14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先生や、</a:t>
            </a:r>
            <a:endParaRPr lang="en-US" altLang="ja-JP" sz="1400" kern="100" dirty="0">
              <a:latin typeface="ＭＳ Ｐゴシック" panose="020B0600070205080204" pitchFamily="50" charset="-128"/>
              <a:ea typeface="ＭＳ Ｐゴシック" panose="020B0600070205080204" pitchFamily="50" charset="-128"/>
              <a:cs typeface="Times New Roman" panose="02020603050405020304" pitchFamily="18" charset="0"/>
            </a:endParaRPr>
          </a:p>
          <a:p>
            <a:pPr marL="135804" indent="-135804" algn="just"/>
            <a:r>
              <a:rPr lang="ja-JP" altLang="ja-JP" sz="14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保健の先生のところに来てください。今日勉強</a:t>
            </a:r>
            <a:r>
              <a:rPr lang="ja-JP" altLang="en-US" sz="14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し</a:t>
            </a:r>
            <a:r>
              <a:rPr lang="ja-JP" altLang="ja-JP" sz="14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ただいたいのことをお便りにしました。</a:t>
            </a:r>
            <a:endParaRPr lang="en-US" altLang="ja-JP" sz="1400" kern="100" dirty="0">
              <a:latin typeface="ＭＳ Ｐゴシック" panose="020B0600070205080204" pitchFamily="50" charset="-128"/>
              <a:ea typeface="ＭＳ Ｐゴシック" panose="020B0600070205080204" pitchFamily="50" charset="-128"/>
              <a:cs typeface="Times New Roman" panose="02020603050405020304" pitchFamily="18" charset="0"/>
            </a:endParaRPr>
          </a:p>
          <a:p>
            <a:pPr marL="135804" indent="-135804" algn="just"/>
            <a:r>
              <a:rPr lang="ja-JP" altLang="ja-JP" sz="14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おうちの人に渡してください。</a:t>
            </a:r>
            <a:endParaRPr lang="ja-JP" altLang="en-US" sz="1400" dirty="0">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120545957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defTabSz="931225">
              <a:defRPr/>
            </a:pPr>
            <a:r>
              <a:rPr lang="ja-JP" altLang="en-US" sz="14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おまけに</a:t>
            </a:r>
            <a:endParaRPr lang="en-US" altLang="ja-JP" sz="1400" kern="100" dirty="0">
              <a:latin typeface="ＭＳ Ｐゴシック" panose="020B0600070205080204" pitchFamily="50" charset="-128"/>
              <a:ea typeface="ＭＳ Ｐゴシック" panose="020B0600070205080204" pitchFamily="50" charset="-128"/>
              <a:cs typeface="Times New Roman" panose="02020603050405020304" pitchFamily="18" charset="0"/>
            </a:endParaRPr>
          </a:p>
          <a:p>
            <a:pPr defTabSz="931225">
              <a:defRPr/>
            </a:pPr>
            <a:r>
              <a:rPr lang="ja-JP" altLang="en-US" sz="14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もしもプライベートゾーンを触られたり、見られたり、いたずらされたら</a:t>
            </a:r>
            <a:endParaRPr lang="en-US" altLang="ja-JP" sz="1400" kern="100" dirty="0">
              <a:latin typeface="ＭＳ Ｐゴシック" panose="020B0600070205080204" pitchFamily="50" charset="-128"/>
              <a:ea typeface="ＭＳ Ｐゴシック" panose="020B0600070205080204" pitchFamily="50" charset="-128"/>
              <a:cs typeface="Times New Roman" panose="02020603050405020304" pitchFamily="18" charset="0"/>
            </a:endParaRPr>
          </a:p>
          <a:p>
            <a:pPr defTabSz="931225">
              <a:defRPr/>
            </a:pPr>
            <a:r>
              <a:rPr lang="ja-JP" altLang="en-US" sz="14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まずは</a:t>
            </a:r>
            <a:endParaRPr lang="en-US" altLang="ja-JP" sz="1400" kern="100" dirty="0">
              <a:latin typeface="ＭＳ Ｐゴシック" panose="020B0600070205080204" pitchFamily="50" charset="-128"/>
              <a:ea typeface="ＭＳ Ｐゴシック" panose="020B0600070205080204" pitchFamily="50" charset="-128"/>
              <a:cs typeface="Times New Roman" panose="02020603050405020304" pitchFamily="18" charset="0"/>
            </a:endParaRPr>
          </a:p>
          <a:p>
            <a:pPr defTabSz="931225">
              <a:defRPr/>
            </a:pPr>
            <a:r>
              <a:rPr lang="ja-JP" altLang="en-US" sz="14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「いやだ！」とはっきり言っていいです。</a:t>
            </a:r>
            <a:endParaRPr lang="en-US" altLang="ja-JP" sz="1400" kern="100" dirty="0">
              <a:latin typeface="ＭＳ Ｐゴシック" panose="020B0600070205080204" pitchFamily="50" charset="-128"/>
              <a:ea typeface="ＭＳ Ｐゴシック" panose="020B0600070205080204" pitchFamily="50" charset="-128"/>
              <a:cs typeface="Times New Roman" panose="02020603050405020304" pitchFamily="18" charset="0"/>
            </a:endParaRPr>
          </a:p>
          <a:p>
            <a:pPr defTabSz="931225">
              <a:defRPr/>
            </a:pPr>
            <a:r>
              <a:rPr lang="ja-JP" altLang="en-US" sz="14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でも言えないときは、にげてください。</a:t>
            </a:r>
            <a:endParaRPr lang="en-US" altLang="ja-JP" sz="1400" kern="100" dirty="0">
              <a:latin typeface="ＭＳ Ｐゴシック" panose="020B0600070205080204" pitchFamily="50" charset="-128"/>
              <a:ea typeface="ＭＳ Ｐゴシック" panose="020B0600070205080204" pitchFamily="50" charset="-128"/>
              <a:cs typeface="Times New Roman" panose="02020603050405020304" pitchFamily="18" charset="0"/>
            </a:endParaRPr>
          </a:p>
          <a:p>
            <a:pPr defTabSz="931225">
              <a:defRPr/>
            </a:pPr>
            <a:r>
              <a:rPr lang="ja-JP" altLang="en-US" sz="14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そして安心できる信頼できる大人に相談してください。もちろん先生や親でもいいです。</a:t>
            </a:r>
            <a:endParaRPr lang="en-US" altLang="ja-JP" sz="1400" kern="100" dirty="0">
              <a:latin typeface="ＭＳ Ｐゴシック" panose="020B0600070205080204" pitchFamily="50" charset="-128"/>
              <a:ea typeface="ＭＳ Ｐゴシック" panose="020B0600070205080204" pitchFamily="50" charset="-128"/>
              <a:cs typeface="Times New Roman" panose="02020603050405020304" pitchFamily="18" charset="0"/>
            </a:endParaRPr>
          </a:p>
          <a:p>
            <a:pPr defTabSz="931225">
              <a:defRPr/>
            </a:pPr>
            <a:r>
              <a:rPr lang="ja-JP" altLang="en-US" sz="14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でももしも知っている人には言いたくないのであれば</a:t>
            </a:r>
            <a:endParaRPr lang="en-US" altLang="ja-JP" sz="1400" kern="100" dirty="0">
              <a:latin typeface="ＭＳ Ｐゴシック" panose="020B0600070205080204" pitchFamily="50" charset="-128"/>
              <a:ea typeface="ＭＳ Ｐゴシック" panose="020B0600070205080204" pitchFamily="50" charset="-128"/>
              <a:cs typeface="Times New Roman" panose="02020603050405020304" pitchFamily="18" charset="0"/>
            </a:endParaRPr>
          </a:p>
          <a:p>
            <a:pPr defTabSz="931225">
              <a:defRPr/>
            </a:pPr>
            <a:r>
              <a:rPr lang="ja-JP" altLang="en-US" sz="14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いのちの電話や相談電話もあるのでそこで相談してください。</a:t>
            </a:r>
            <a:endParaRPr lang="en-US" altLang="ja-JP" sz="1400" kern="100" dirty="0">
              <a:latin typeface="ＭＳ Ｐゴシック" panose="020B0600070205080204" pitchFamily="50" charset="-128"/>
              <a:ea typeface="ＭＳ Ｐゴシック" panose="020B0600070205080204" pitchFamily="50" charset="-128"/>
              <a:cs typeface="Times New Roman" panose="02020603050405020304" pitchFamily="18" charset="0"/>
            </a:endParaRPr>
          </a:p>
          <a:p>
            <a:pPr defTabSz="931225">
              <a:defRPr/>
            </a:pPr>
            <a:r>
              <a:rPr lang="ja-JP" altLang="en-US" sz="14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がまんしなくていいのです。助けてもらってください。</a:t>
            </a:r>
            <a:endParaRPr lang="en-US" altLang="ja-JP" sz="1400" kern="100" dirty="0">
              <a:latin typeface="ＭＳ Ｐゴシック" panose="020B0600070205080204" pitchFamily="50" charset="-128"/>
              <a:ea typeface="ＭＳ Ｐゴシック" panose="020B0600070205080204" pitchFamily="50" charset="-128"/>
              <a:cs typeface="Times New Roman" panose="02020603050405020304" pitchFamily="18" charset="0"/>
            </a:endParaRPr>
          </a:p>
          <a:p>
            <a:pPr defTabSz="931225">
              <a:defRPr/>
            </a:pPr>
            <a:endParaRPr lang="ja-JP" altLang="ja-JP" sz="1400" kern="100" dirty="0">
              <a:latin typeface="ＭＳ Ｐゴシック" panose="020B0600070205080204" pitchFamily="50" charset="-128"/>
              <a:ea typeface="ＭＳ Ｐゴシック" panose="020B0600070205080204" pitchFamily="50" charset="-128"/>
              <a:cs typeface="Times New Roman" panose="02020603050405020304" pitchFamily="18" charset="0"/>
            </a:endParaRPr>
          </a:p>
          <a:p>
            <a:endParaRPr lang="ja-JP" altLang="en-US" sz="1400" dirty="0"/>
          </a:p>
        </p:txBody>
      </p:sp>
    </p:spTree>
    <p:extLst>
      <p:ext uri="{BB962C8B-B14F-4D97-AF65-F5344CB8AC3E}">
        <p14:creationId xmlns:p14="http://schemas.microsoft.com/office/powerpoint/2010/main" val="364577759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sz="1400" dirty="0">
                <a:latin typeface="ＭＳ Ｐゴシック" panose="020B0600070205080204" pitchFamily="50" charset="-128"/>
                <a:ea typeface="ＭＳ Ｐゴシック" panose="020B0600070205080204" pitchFamily="50" charset="-128"/>
              </a:rPr>
              <a:t>最近、このようなホットラインも開設されました。</a:t>
            </a:r>
            <a:endParaRPr lang="en-US" altLang="ja-JP" sz="1400" dirty="0">
              <a:latin typeface="ＭＳ Ｐゴシック" panose="020B0600070205080204" pitchFamily="50" charset="-128"/>
              <a:ea typeface="ＭＳ Ｐゴシック" panose="020B0600070205080204" pitchFamily="50" charset="-128"/>
            </a:endParaRPr>
          </a:p>
          <a:p>
            <a:r>
              <a:rPr lang="ja-JP" altLang="en-US" sz="1400" dirty="0">
                <a:latin typeface="ＭＳ Ｐゴシック" panose="020B0600070205080204" pitchFamily="50" charset="-128"/>
                <a:ea typeface="ＭＳ Ｐゴシック" panose="020B0600070205080204" pitchFamily="50" charset="-128"/>
              </a:rPr>
              <a:t>プリントと一緒に渡すので、もし必要なときは利用してください。</a:t>
            </a:r>
            <a:endParaRPr lang="en-US" altLang="ja-JP" sz="1400" dirty="0">
              <a:latin typeface="ＭＳ Ｐゴシック" panose="020B0600070205080204" pitchFamily="50" charset="-128"/>
              <a:ea typeface="ＭＳ Ｐゴシック" panose="020B0600070205080204" pitchFamily="50" charset="-128"/>
            </a:endParaRPr>
          </a:p>
          <a:p>
            <a:endParaRPr lang="en-US" altLang="ja-JP" sz="1400" dirty="0">
              <a:latin typeface="ＭＳ Ｐゴシック" panose="020B0600070205080204" pitchFamily="50" charset="-128"/>
              <a:ea typeface="ＭＳ Ｐゴシック" panose="020B0600070205080204" pitchFamily="50" charset="-128"/>
            </a:endParaRPr>
          </a:p>
          <a:p>
            <a:r>
              <a:rPr lang="ja-JP" altLang="en-US" sz="1400" dirty="0">
                <a:latin typeface="ＭＳ Ｐゴシック" panose="020B0600070205080204" pitchFamily="50" charset="-128"/>
                <a:ea typeface="ＭＳ Ｐゴシック" panose="020B0600070205080204" pitchFamily="50" charset="-128"/>
              </a:rPr>
              <a:t>これでお話しを終わります。</a:t>
            </a:r>
          </a:p>
        </p:txBody>
      </p:sp>
    </p:spTree>
    <p:extLst>
      <p:ext uri="{BB962C8B-B14F-4D97-AF65-F5344CB8AC3E}">
        <p14:creationId xmlns:p14="http://schemas.microsoft.com/office/powerpoint/2010/main" val="167862517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29729639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sz="1400" dirty="0">
                <a:latin typeface="ＭＳ Ｐゴシック" panose="020B0600070205080204" pitchFamily="50" charset="-128"/>
                <a:ea typeface="ＭＳ Ｐゴシック" panose="020B0600070205080204" pitchFamily="50" charset="-128"/>
                <a:cs typeface="Times New Roman" panose="02020603050405020304" pitchFamily="18" charset="0"/>
              </a:rPr>
              <a:t>宿泊学習では、みんなで大きな温泉に入ります。</a:t>
            </a:r>
            <a:endParaRPr lang="en-US" altLang="ja-JP" sz="1400" dirty="0">
              <a:latin typeface="ＭＳ Ｐゴシック" panose="020B0600070205080204" pitchFamily="50" charset="-128"/>
              <a:ea typeface="ＭＳ Ｐゴシック" panose="020B0600070205080204" pitchFamily="50" charset="-128"/>
              <a:cs typeface="Times New Roman" panose="02020603050405020304" pitchFamily="18" charset="0"/>
            </a:endParaRPr>
          </a:p>
          <a:p>
            <a:r>
              <a:rPr lang="ja-JP" altLang="ja-JP" sz="1400" dirty="0">
                <a:latin typeface="ＭＳ Ｐゴシック" panose="020B0600070205080204" pitchFamily="50" charset="-128"/>
                <a:ea typeface="ＭＳ Ｐゴシック" panose="020B0600070205080204" pitchFamily="50" charset="-128"/>
                <a:cs typeface="Times New Roman" panose="02020603050405020304" pitchFamily="18" charset="0"/>
              </a:rPr>
              <a:t>実</a:t>
            </a:r>
            <a:r>
              <a:rPr lang="ja-JP" altLang="en-US" sz="1400" dirty="0">
                <a:latin typeface="ＭＳ Ｐゴシック" panose="020B0600070205080204" pitchFamily="50" charset="-128"/>
                <a:ea typeface="ＭＳ Ｐゴシック" panose="020B0600070205080204" pitchFamily="50" charset="-128"/>
                <a:cs typeface="Times New Roman" panose="02020603050405020304" pitchFamily="18" charset="0"/>
              </a:rPr>
              <a:t>は以前、</a:t>
            </a:r>
            <a:r>
              <a:rPr lang="ja-JP" altLang="ja-JP" sz="1400" dirty="0">
                <a:latin typeface="ＭＳ Ｐゴシック" panose="020B0600070205080204" pitchFamily="50" charset="-128"/>
                <a:ea typeface="ＭＳ Ｐゴシック" panose="020B0600070205080204" pitchFamily="50" charset="-128"/>
                <a:cs typeface="Times New Roman" panose="02020603050405020304" pitchFamily="18" charset="0"/>
              </a:rPr>
              <a:t>お風呂</a:t>
            </a:r>
            <a:r>
              <a:rPr lang="ja-JP" altLang="en-US" sz="1400" dirty="0">
                <a:latin typeface="ＭＳ Ｐゴシック" panose="020B0600070205080204" pitchFamily="50" charset="-128"/>
                <a:ea typeface="ＭＳ Ｐゴシック" panose="020B0600070205080204" pitchFamily="50" charset="-128"/>
                <a:cs typeface="Times New Roman" panose="02020603050405020304" pitchFamily="18" charset="0"/>
              </a:rPr>
              <a:t>でこのまま</a:t>
            </a:r>
            <a:r>
              <a:rPr lang="ja-JP" altLang="en-US" sz="1400" dirty="0" err="1">
                <a:latin typeface="ＭＳ Ｐゴシック" panose="020B0600070205080204" pitchFamily="50" charset="-128"/>
                <a:ea typeface="ＭＳ Ｐゴシック" panose="020B0600070205080204" pitchFamily="50" charset="-128"/>
                <a:cs typeface="Times New Roman" panose="02020603050405020304" pitchFamily="18" charset="0"/>
              </a:rPr>
              <a:t>ざぶ</a:t>
            </a:r>
            <a:r>
              <a:rPr lang="ja-JP" altLang="en-US" sz="1400" dirty="0">
                <a:latin typeface="ＭＳ Ｐゴシック" panose="020B0600070205080204" pitchFamily="50" charset="-128"/>
                <a:ea typeface="ＭＳ Ｐゴシック" panose="020B0600070205080204" pitchFamily="50" charset="-128"/>
                <a:cs typeface="Times New Roman" panose="02020603050405020304" pitchFamily="18" charset="0"/>
              </a:rPr>
              <a:t>ー</a:t>
            </a:r>
            <a:r>
              <a:rPr lang="ja-JP" altLang="en-US" sz="1400" dirty="0" err="1">
                <a:latin typeface="ＭＳ Ｐゴシック" panose="020B0600070205080204" pitchFamily="50" charset="-128"/>
                <a:ea typeface="ＭＳ Ｐゴシック" panose="020B0600070205080204" pitchFamily="50" charset="-128"/>
                <a:cs typeface="Times New Roman" panose="02020603050405020304" pitchFamily="18" charset="0"/>
              </a:rPr>
              <a:t>んと</a:t>
            </a:r>
            <a:r>
              <a:rPr lang="ja-JP" altLang="en-US" sz="1400" dirty="0">
                <a:latin typeface="ＭＳ Ｐゴシック" panose="020B0600070205080204" pitchFamily="50" charset="-128"/>
                <a:ea typeface="ＭＳ Ｐゴシック" panose="020B0600070205080204" pitchFamily="50" charset="-128"/>
                <a:cs typeface="Times New Roman" panose="02020603050405020304" pitchFamily="18" charset="0"/>
              </a:rPr>
              <a:t>湯船に入った男の子達がいました。</a:t>
            </a:r>
            <a:endParaRPr lang="en-US" altLang="ja-JP" sz="1400" dirty="0">
              <a:latin typeface="ＭＳ Ｐゴシック" panose="020B0600070205080204" pitchFamily="50" charset="-128"/>
              <a:ea typeface="ＭＳ Ｐゴシック" panose="020B0600070205080204" pitchFamily="50" charset="-128"/>
              <a:cs typeface="Times New Roman" panose="02020603050405020304" pitchFamily="18" charset="0"/>
            </a:endParaRPr>
          </a:p>
          <a:p>
            <a:r>
              <a:rPr lang="ja-JP" altLang="en-US" sz="1400" dirty="0">
                <a:latin typeface="ＭＳ Ｐゴシック" panose="020B0600070205080204" pitchFamily="50" charset="-128"/>
                <a:ea typeface="ＭＳ Ｐゴシック" panose="020B0600070205080204" pitchFamily="50" charset="-128"/>
                <a:cs typeface="Times New Roman" panose="02020603050405020304" pitchFamily="18" charset="0"/>
              </a:rPr>
              <a:t>どうでしょう？</a:t>
            </a:r>
            <a:endParaRPr lang="en-US" altLang="ja-JP" sz="1400" dirty="0">
              <a:latin typeface="ＭＳ Ｐゴシック" panose="020B0600070205080204" pitchFamily="50" charset="-128"/>
              <a:ea typeface="ＭＳ Ｐゴシック" panose="020B0600070205080204" pitchFamily="50" charset="-128"/>
              <a:cs typeface="Times New Roman" panose="02020603050405020304" pitchFamily="18" charset="0"/>
            </a:endParaRPr>
          </a:p>
          <a:p>
            <a:r>
              <a:rPr lang="ja-JP" altLang="en-US" sz="1400" dirty="0">
                <a:latin typeface="ＭＳ Ｐゴシック" panose="020B0600070205080204" pitchFamily="50" charset="-128"/>
                <a:ea typeface="ＭＳ Ｐゴシック" panose="020B0600070205080204" pitchFamily="50" charset="-128"/>
              </a:rPr>
              <a:t>Ｓ：えー　洗わないの？　やばい！　それはまずいよ。</a:t>
            </a:r>
            <a:endParaRPr lang="en-US" altLang="ja-JP" sz="1400" dirty="0">
              <a:latin typeface="ＭＳ Ｐゴシック" panose="020B0600070205080204" pitchFamily="50" charset="-128"/>
              <a:ea typeface="ＭＳ Ｐゴシック" panose="020B0600070205080204" pitchFamily="50" charset="-128"/>
            </a:endParaRPr>
          </a:p>
          <a:p>
            <a:pPr defTabSz="931225">
              <a:defRPr/>
            </a:pPr>
            <a:r>
              <a:rPr lang="en-US" altLang="ja-JP" sz="1400" dirty="0">
                <a:latin typeface="ＭＳ Ｐゴシック" panose="020B0600070205080204" pitchFamily="50" charset="-128"/>
                <a:ea typeface="ＭＳ Ｐゴシック" panose="020B0600070205080204" pitchFamily="50" charset="-128"/>
              </a:rPr>
              <a:t>T:</a:t>
            </a:r>
            <a:r>
              <a:rPr lang="ja-JP" altLang="en-US" sz="1400" dirty="0">
                <a:latin typeface="ＭＳ Ｐゴシック" panose="020B0600070205080204" pitchFamily="50" charset="-128"/>
                <a:ea typeface="ＭＳ Ｐゴシック" panose="020B0600070205080204" pitchFamily="50" charset="-128"/>
              </a:rPr>
              <a:t>そうですね。みんなが体を洗わず</a:t>
            </a:r>
            <a:r>
              <a:rPr lang="ja-JP" altLang="en-US" sz="1400" dirty="0" err="1">
                <a:latin typeface="ＭＳ Ｐゴシック" panose="020B0600070205080204" pitchFamily="50" charset="-128"/>
                <a:ea typeface="ＭＳ Ｐゴシック" panose="020B0600070205080204" pitchFamily="50" charset="-128"/>
              </a:rPr>
              <a:t>ざふ</a:t>
            </a:r>
            <a:r>
              <a:rPr lang="ja-JP" altLang="en-US" sz="1400" dirty="0">
                <a:latin typeface="ＭＳ Ｐゴシック" panose="020B0600070205080204" pitchFamily="50" charset="-128"/>
                <a:ea typeface="ＭＳ Ｐゴシック" panose="020B0600070205080204" pitchFamily="50" charset="-128"/>
              </a:rPr>
              <a:t>～</a:t>
            </a:r>
            <a:r>
              <a:rPr lang="ja-JP" altLang="en-US" sz="1400" dirty="0" err="1">
                <a:latin typeface="ＭＳ Ｐゴシック" panose="020B0600070205080204" pitchFamily="50" charset="-128"/>
                <a:ea typeface="ＭＳ Ｐゴシック" panose="020B0600070205080204" pitchFamily="50" charset="-128"/>
              </a:rPr>
              <a:t>んと</a:t>
            </a:r>
            <a:r>
              <a:rPr lang="ja-JP" altLang="en-US" sz="1400" dirty="0">
                <a:latin typeface="ＭＳ Ｐゴシック" panose="020B0600070205080204" pitchFamily="50" charset="-128"/>
                <a:ea typeface="ＭＳ Ｐゴシック" panose="020B0600070205080204" pitchFamily="50" charset="-128"/>
              </a:rPr>
              <a:t>入ったら、ゆぶねの中はすぐに汚れて大変なことになるよね。</a:t>
            </a:r>
            <a:endParaRPr lang="en-US" altLang="ja-JP" sz="1400" dirty="0">
              <a:latin typeface="ＭＳ Ｐゴシック" panose="020B0600070205080204" pitchFamily="50" charset="-128"/>
              <a:ea typeface="ＭＳ Ｐゴシック" panose="020B0600070205080204" pitchFamily="50" charset="-128"/>
            </a:endParaRPr>
          </a:p>
          <a:p>
            <a:pPr defTabSz="931225">
              <a:defRPr/>
            </a:pPr>
            <a:r>
              <a:rPr lang="ja-JP" altLang="ja-JP" sz="14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湯ぶねに入る前におちんちん・おしりを洗うのは</a:t>
            </a:r>
            <a:r>
              <a:rPr lang="ja-JP" altLang="en-US" sz="14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a:t>
            </a:r>
            <a:r>
              <a:rPr lang="ja-JP" altLang="ja-JP" sz="14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マナーでもあるし体を清潔に保つためでもあります。</a:t>
            </a:r>
            <a:endParaRPr lang="en-US" altLang="ja-JP" sz="1400" kern="100" dirty="0">
              <a:latin typeface="ＭＳ Ｐゴシック" panose="020B0600070205080204" pitchFamily="50" charset="-128"/>
              <a:ea typeface="ＭＳ Ｐゴシック" panose="020B0600070205080204" pitchFamily="50" charset="-128"/>
              <a:cs typeface="Times New Roman" panose="02020603050405020304" pitchFamily="18" charset="0"/>
            </a:endParaRPr>
          </a:p>
          <a:p>
            <a:endParaRPr lang="en-US" altLang="ja-JP" sz="1400" dirty="0">
              <a:latin typeface="ＭＳ Ｐゴシック" panose="020B0600070205080204" pitchFamily="50" charset="-128"/>
              <a:ea typeface="ＭＳ Ｐゴシック" panose="020B0600070205080204" pitchFamily="50" charset="-128"/>
            </a:endParaRPr>
          </a:p>
          <a:p>
            <a:endParaRPr lang="en-US" altLang="ja-JP" sz="1400" dirty="0">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25361512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defTabSz="931225">
              <a:defRPr/>
            </a:pPr>
            <a:r>
              <a:rPr lang="ja-JP" altLang="en-US" sz="1400" dirty="0">
                <a:latin typeface="ＭＳ Ｐゴシック" panose="020B0600070205080204" pitchFamily="50" charset="-128"/>
                <a:ea typeface="ＭＳ Ｐゴシック" panose="020B0600070205080204" pitchFamily="50" charset="-128"/>
                <a:cs typeface="Times New Roman" panose="02020603050405020304" pitchFamily="18" charset="0"/>
              </a:rPr>
              <a:t>おちんちんの</a:t>
            </a:r>
            <a:r>
              <a:rPr lang="ja-JP" altLang="ja-JP" sz="1400" dirty="0">
                <a:latin typeface="ＭＳ Ｐゴシック" panose="020B0600070205080204" pitchFamily="50" charset="-128"/>
                <a:ea typeface="ＭＳ Ｐゴシック" panose="020B0600070205080204" pitchFamily="50" charset="-128"/>
                <a:cs typeface="Times New Roman" panose="02020603050405020304" pitchFamily="18" charset="0"/>
              </a:rPr>
              <a:t>皮の中にはば</a:t>
            </a:r>
            <a:r>
              <a:rPr lang="ja-JP" altLang="en-US" sz="1400" dirty="0">
                <a:latin typeface="ＭＳ Ｐゴシック" panose="020B0600070205080204" pitchFamily="50" charset="-128"/>
                <a:ea typeface="ＭＳ Ｐゴシック" panose="020B0600070205080204" pitchFamily="50" charset="-128"/>
                <a:cs typeface="Times New Roman" panose="02020603050405020304" pitchFamily="18" charset="0"/>
              </a:rPr>
              <a:t>い</a:t>
            </a:r>
            <a:r>
              <a:rPr lang="ja-JP" altLang="ja-JP" sz="1400" dirty="0">
                <a:latin typeface="ＭＳ Ｐゴシック" panose="020B0600070205080204" pitchFamily="50" charset="-128"/>
                <a:ea typeface="ＭＳ Ｐゴシック" panose="020B0600070205080204" pitchFamily="50" charset="-128"/>
                <a:cs typeface="Times New Roman" panose="02020603050405020304" pitchFamily="18" charset="0"/>
              </a:rPr>
              <a:t>菌がたまりやすくてずっと洗ってないと赤くはれてし</a:t>
            </a:r>
            <a:r>
              <a:rPr lang="ja-JP" altLang="en-US" sz="1400" dirty="0">
                <a:latin typeface="ＭＳ Ｐゴシック" panose="020B0600070205080204" pitchFamily="50" charset="-128"/>
                <a:ea typeface="ＭＳ Ｐゴシック" panose="020B0600070205080204" pitchFamily="50" charset="-128"/>
                <a:cs typeface="Times New Roman" panose="02020603050405020304" pitchFamily="18" charset="0"/>
              </a:rPr>
              <a:t>まうこともあります。</a:t>
            </a:r>
            <a:endParaRPr lang="ja-JP" altLang="en-US" sz="1400" dirty="0">
              <a:latin typeface="ＭＳ Ｐゴシック" panose="020B0600070205080204" pitchFamily="50" charset="-128"/>
              <a:ea typeface="ＭＳ Ｐゴシック" panose="020B0600070205080204" pitchFamily="50" charset="-128"/>
            </a:endParaRPr>
          </a:p>
          <a:p>
            <a:pPr marL="135804" marR="0" lvl="0" indent="-135804" algn="just" defTabSz="914400" rtl="0" eaLnBrk="1" fontAlgn="auto" latinLnBrk="0" hangingPunct="1">
              <a:lnSpc>
                <a:spcPct val="100000"/>
              </a:lnSpc>
              <a:spcBef>
                <a:spcPts val="0"/>
              </a:spcBef>
              <a:spcAft>
                <a:spcPts val="0"/>
              </a:spcAft>
              <a:buClrTx/>
              <a:buSzTx/>
              <a:buFontTx/>
              <a:buNone/>
              <a:tabLst/>
              <a:defRPr/>
            </a:pPr>
            <a:r>
              <a:rPr lang="ja-JP" altLang="ja-JP" sz="14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おちんちん</a:t>
            </a:r>
            <a:r>
              <a:rPr lang="ja-JP" altLang="en-US" sz="14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を教科書では</a:t>
            </a:r>
            <a:r>
              <a:rPr lang="ja-JP" altLang="ja-JP" sz="14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「いんけい」と</a:t>
            </a:r>
            <a:r>
              <a:rPr lang="ja-JP" altLang="en-US" sz="14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呼んでいます</a:t>
            </a:r>
            <a:r>
              <a:rPr lang="ja-JP" altLang="ja-JP" sz="14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a:t>
            </a:r>
            <a:r>
              <a:rPr lang="ja-JP" altLang="en-US" sz="14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他に絵本では「ペニス」という言い方をしているものもあります。</a:t>
            </a:r>
            <a:endParaRPr lang="en-US" altLang="ja-JP" sz="1400" kern="100" dirty="0">
              <a:latin typeface="ＭＳ Ｐゴシック" panose="020B0600070205080204" pitchFamily="50" charset="-128"/>
              <a:ea typeface="ＭＳ Ｐゴシック" panose="020B0600070205080204" pitchFamily="50" charset="-128"/>
              <a:cs typeface="Times New Roman" panose="02020603050405020304" pitchFamily="18" charset="0"/>
            </a:endParaRPr>
          </a:p>
          <a:p>
            <a:pPr marL="135804" marR="0" lvl="0" indent="-135804" algn="just" defTabSz="914400" rtl="0" eaLnBrk="1" fontAlgn="auto" latinLnBrk="0" hangingPunct="1">
              <a:lnSpc>
                <a:spcPct val="100000"/>
              </a:lnSpc>
              <a:spcBef>
                <a:spcPts val="0"/>
              </a:spcBef>
              <a:spcAft>
                <a:spcPts val="0"/>
              </a:spcAft>
              <a:buClrTx/>
              <a:buSzTx/>
              <a:buFontTx/>
              <a:buNone/>
              <a:tabLst/>
              <a:defRPr/>
            </a:pPr>
            <a:r>
              <a:rPr lang="ja-JP" altLang="en-US" sz="14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今日はみんながなじみのある「おちんちん」でお話します。（注釈：いつかは「いんけい」という正式な言葉で表現）</a:t>
            </a:r>
          </a:p>
          <a:p>
            <a:pPr marL="135804" indent="-135804" algn="just"/>
            <a:r>
              <a:rPr lang="ja-JP" altLang="en-US" sz="14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Ｓ：（くすくす笑う声）先生！なんかへんだよ。うける～</a:t>
            </a:r>
            <a:endParaRPr lang="en-US" altLang="ja-JP" sz="1400" kern="100" dirty="0">
              <a:latin typeface="ＭＳ Ｐゴシック" panose="020B0600070205080204" pitchFamily="50" charset="-128"/>
              <a:ea typeface="ＭＳ Ｐゴシック" panose="020B0600070205080204" pitchFamily="50" charset="-128"/>
              <a:cs typeface="Times New Roman" panose="02020603050405020304" pitchFamily="18" charset="0"/>
            </a:endParaRPr>
          </a:p>
          <a:p>
            <a:pPr marL="135804" indent="-135804" algn="just"/>
            <a:r>
              <a:rPr lang="en-US" altLang="ja-JP" sz="14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T:</a:t>
            </a:r>
            <a:r>
              <a:rPr lang="ja-JP" altLang="en-US" sz="14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「おちんちん」とかの言葉はよくお笑いのネタにもなるので、笑っている人もいるね。</a:t>
            </a:r>
            <a:endParaRPr lang="en-US" altLang="ja-JP" sz="1400" kern="100" dirty="0">
              <a:latin typeface="ＭＳ Ｐゴシック" panose="020B0600070205080204" pitchFamily="50" charset="-128"/>
              <a:ea typeface="ＭＳ Ｐゴシック" panose="020B0600070205080204" pitchFamily="50" charset="-128"/>
              <a:cs typeface="Times New Roman" panose="02020603050405020304" pitchFamily="18" charset="0"/>
            </a:endParaRPr>
          </a:p>
          <a:p>
            <a:pPr marL="135804" indent="-135804" algn="just"/>
            <a:r>
              <a:rPr lang="ja-JP" altLang="en-US" sz="14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　でも今日の授業は、みんなの大事な体を笑いのネタにもしないし、からかったりもしません。</a:t>
            </a:r>
            <a:endParaRPr lang="en-US" altLang="ja-JP" sz="1400" kern="100" dirty="0">
              <a:latin typeface="ＭＳ Ｐゴシック" panose="020B0600070205080204" pitchFamily="50" charset="-128"/>
              <a:ea typeface="ＭＳ Ｐゴシック" panose="020B0600070205080204" pitchFamily="50" charset="-128"/>
              <a:cs typeface="Times New Roman" panose="02020603050405020304" pitchFamily="18" charset="0"/>
            </a:endParaRPr>
          </a:p>
          <a:p>
            <a:pPr marL="135804" indent="-135804" algn="just"/>
            <a:r>
              <a:rPr lang="ja-JP" altLang="en-US" sz="14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　真剣に考える時間にしたいと思います。</a:t>
            </a:r>
            <a:endParaRPr lang="en-US" altLang="ja-JP" sz="1400" kern="100" dirty="0">
              <a:latin typeface="ＭＳ Ｐゴシック" panose="020B0600070205080204" pitchFamily="50" charset="-128"/>
              <a:ea typeface="ＭＳ Ｐゴシック" panose="020B0600070205080204" pitchFamily="50" charset="-128"/>
              <a:cs typeface="Times New Roman" panose="02020603050405020304" pitchFamily="18" charset="0"/>
            </a:endParaRPr>
          </a:p>
          <a:p>
            <a:pPr marL="135804" indent="-135804" algn="just"/>
            <a:r>
              <a:rPr lang="ja-JP" altLang="en-US" sz="14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ちょっと苦手だなという人がいたら言ってね。近くの先生に言ってもいいし</a:t>
            </a:r>
            <a:r>
              <a:rPr kumimoji="1" lang="ja-JP" altLang="ja-JP" sz="1800" dirty="0">
                <a:solidFill>
                  <a:srgbClr val="000000"/>
                </a:solidFill>
                <a:effectLst/>
                <a:ea typeface="游明朝" panose="02020400000000000000" pitchFamily="18" charset="-128"/>
                <a:cs typeface="Times New Roman" panose="02020603050405020304" pitchFamily="18" charset="0"/>
              </a:rPr>
              <a:t>後で話をすることもできます。</a:t>
            </a:r>
            <a:r>
              <a:rPr lang="ja-JP" altLang="en-US" sz="14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　</a:t>
            </a:r>
            <a:endParaRPr lang="ja-JP" altLang="ja-JP" sz="1400" kern="100" dirty="0">
              <a:latin typeface="ＭＳ Ｐゴシック" panose="020B0600070205080204" pitchFamily="50" charset="-128"/>
              <a:ea typeface="ＭＳ Ｐゴシック" panose="020B0600070205080204" pitchFamily="50" charset="-128"/>
              <a:cs typeface="Times New Roman" panose="02020603050405020304" pitchFamily="18" charset="0"/>
            </a:endParaRPr>
          </a:p>
        </p:txBody>
      </p:sp>
    </p:spTree>
    <p:extLst>
      <p:ext uri="{BB962C8B-B14F-4D97-AF65-F5344CB8AC3E}">
        <p14:creationId xmlns:p14="http://schemas.microsoft.com/office/powerpoint/2010/main" val="15815462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135804" algn="just" defTabSz="931225">
              <a:defRPr/>
            </a:pPr>
            <a:r>
              <a:rPr lang="ja-JP" altLang="en-US" sz="1600" dirty="0">
                <a:latin typeface="ＭＳ Ｐゴシック" panose="020B0600070205080204" pitchFamily="50" charset="-128"/>
                <a:ea typeface="ＭＳ Ｐゴシック" panose="020B0600070205080204" pitchFamily="50" charset="-128"/>
              </a:rPr>
              <a:t>では、洗い方を確認します。みなさんはちゃんと洗っていますか？</a:t>
            </a:r>
            <a:endParaRPr lang="en-US" altLang="ja-JP" sz="1600" dirty="0">
              <a:latin typeface="ＭＳ Ｐゴシック" panose="020B0600070205080204" pitchFamily="50" charset="-128"/>
              <a:ea typeface="ＭＳ Ｐゴシック" panose="020B0600070205080204" pitchFamily="50" charset="-128"/>
            </a:endParaRPr>
          </a:p>
          <a:p>
            <a:pPr marL="135804" algn="just" defTabSz="931225">
              <a:defRPr/>
            </a:pPr>
            <a:r>
              <a:rPr lang="ja-JP" altLang="ja-JP" sz="16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おちんちんの皮を引いて洗うとあるけど皮を無理やりむかないことも大切です。</a:t>
            </a:r>
            <a:endParaRPr lang="en-US" altLang="ja-JP" sz="1600" kern="100" dirty="0">
              <a:latin typeface="ＭＳ Ｐゴシック" panose="020B0600070205080204" pitchFamily="50" charset="-128"/>
              <a:ea typeface="ＭＳ Ｐゴシック" panose="020B0600070205080204" pitchFamily="50" charset="-128"/>
              <a:cs typeface="Times New Roman" panose="02020603050405020304" pitchFamily="18" charset="0"/>
            </a:endParaRPr>
          </a:p>
          <a:p>
            <a:pPr marL="135804" algn="just"/>
            <a:r>
              <a:rPr lang="ja-JP" altLang="ja-JP" sz="16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おちんちんが皮をかぶっているのを「包茎」と言いますが、皆さんの年齢ではまだむけてない人がほとんどです。</a:t>
            </a:r>
            <a:endParaRPr lang="en-US" altLang="ja-JP" sz="1600" kern="100" dirty="0">
              <a:latin typeface="ＭＳ Ｐゴシック" panose="020B0600070205080204" pitchFamily="50" charset="-128"/>
              <a:ea typeface="ＭＳ Ｐゴシック" panose="020B0600070205080204" pitchFamily="50" charset="-128"/>
              <a:cs typeface="Times New Roman" panose="02020603050405020304" pitchFamily="18" charset="0"/>
            </a:endParaRPr>
          </a:p>
          <a:p>
            <a:pPr marL="135804" algn="just"/>
            <a:r>
              <a:rPr lang="en-US" altLang="ja-JP" sz="16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SNS</a:t>
            </a:r>
            <a:r>
              <a:rPr lang="ja-JP" altLang="ja-JP" sz="16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や雑誌などの間違った情報に振り回されないことも大事です。</a:t>
            </a:r>
            <a:endParaRPr lang="en-US" altLang="ja-JP" sz="1600" kern="100" dirty="0">
              <a:latin typeface="ＭＳ Ｐゴシック" panose="020B0600070205080204" pitchFamily="50" charset="-128"/>
              <a:ea typeface="ＭＳ Ｐゴシック" panose="020B0600070205080204" pitchFamily="50" charset="-128"/>
              <a:cs typeface="Times New Roman" panose="02020603050405020304" pitchFamily="18" charset="0"/>
            </a:endParaRPr>
          </a:p>
          <a:p>
            <a:pPr marL="135804" algn="just"/>
            <a:r>
              <a:rPr lang="ja-JP" altLang="ja-JP" sz="16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自分の家でならこれでいいけど、温泉では隣の人にお湯がかかっちゃうかもしれ</a:t>
            </a:r>
            <a:r>
              <a:rPr lang="ja-JP" altLang="en-US" sz="16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ので、</a:t>
            </a:r>
            <a:r>
              <a:rPr lang="ja-JP" altLang="ja-JP" sz="16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温泉のお風呂ではしゃがんで洗</a:t>
            </a:r>
            <a:r>
              <a:rPr lang="ja-JP" altLang="en-US" sz="16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ってください。</a:t>
            </a:r>
            <a:endParaRPr lang="ja-JP" altLang="ja-JP" sz="1600" kern="100" dirty="0">
              <a:latin typeface="ＭＳ Ｐゴシック" panose="020B0600070205080204" pitchFamily="50" charset="-128"/>
              <a:ea typeface="ＭＳ Ｐゴシック" panose="020B0600070205080204" pitchFamily="50" charset="-128"/>
              <a:cs typeface="Times New Roman" panose="02020603050405020304" pitchFamily="18" charset="0"/>
            </a:endParaRPr>
          </a:p>
          <a:p>
            <a:endParaRPr kumimoji="1" lang="ja-JP" altLang="en-US" dirty="0"/>
          </a:p>
        </p:txBody>
      </p:sp>
    </p:spTree>
    <p:extLst>
      <p:ext uri="{BB962C8B-B14F-4D97-AF65-F5344CB8AC3E}">
        <p14:creationId xmlns:p14="http://schemas.microsoft.com/office/powerpoint/2010/main" val="12986542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271607" indent="-135804" algn="just"/>
            <a:r>
              <a:rPr lang="ja-JP" altLang="en-US" sz="1400" dirty="0">
                <a:latin typeface="ＭＳ Ｐゴシック" panose="020B0600070205080204" pitchFamily="50" charset="-128"/>
                <a:ea typeface="ＭＳ Ｐゴシック" panose="020B0600070205080204" pitchFamily="50" charset="-128"/>
              </a:rPr>
              <a:t>今みなさんは思春期なので、体がいろいろ変化する時期です。</a:t>
            </a:r>
            <a:endParaRPr lang="en-US" altLang="ja-JP" sz="1400" dirty="0">
              <a:latin typeface="ＭＳ Ｐゴシック" panose="020B0600070205080204" pitchFamily="50" charset="-128"/>
              <a:ea typeface="ＭＳ Ｐゴシック" panose="020B0600070205080204" pitchFamily="50" charset="-128"/>
            </a:endParaRPr>
          </a:p>
          <a:p>
            <a:pPr marL="271607" indent="-135804" algn="just"/>
            <a:r>
              <a:rPr lang="ja-JP" altLang="en-US" sz="1400" dirty="0">
                <a:latin typeface="ＭＳ Ｐゴシック" panose="020B0600070205080204" pitchFamily="50" charset="-128"/>
                <a:ea typeface="ＭＳ Ｐゴシック" panose="020B0600070205080204" pitchFamily="50" charset="-128"/>
              </a:rPr>
              <a:t>それで他の人と比べてしまって「いやだなぁ～」と思っている人もいるのかも知れません。</a:t>
            </a:r>
          </a:p>
          <a:p>
            <a:pPr marL="135804" algn="just"/>
            <a:r>
              <a:rPr lang="ja-JP" altLang="en-US" sz="14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どうしても</a:t>
            </a:r>
            <a:r>
              <a:rPr lang="ja-JP" altLang="ja-JP" sz="14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見られたくないなぁと思う人は、タオルを腰に巻いて湯ぶねに入る時にタオルを取</a:t>
            </a:r>
            <a:endParaRPr lang="en-US" altLang="ja-JP" sz="1400" kern="100" dirty="0">
              <a:latin typeface="ＭＳ Ｐゴシック" panose="020B0600070205080204" pitchFamily="50" charset="-128"/>
              <a:ea typeface="ＭＳ Ｐゴシック" panose="020B0600070205080204" pitchFamily="50" charset="-128"/>
              <a:cs typeface="Times New Roman" panose="02020603050405020304" pitchFamily="18" charset="0"/>
            </a:endParaRPr>
          </a:p>
          <a:p>
            <a:pPr marL="271607" indent="-135804" algn="just"/>
            <a:r>
              <a:rPr lang="ja-JP" altLang="ja-JP" sz="14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ればいいです。</a:t>
            </a:r>
            <a:r>
              <a:rPr lang="ja-JP" altLang="en-US" sz="14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そうすれば他の人に</a:t>
            </a:r>
            <a:r>
              <a:rPr lang="ja-JP" altLang="ja-JP" sz="14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見られ</a:t>
            </a:r>
            <a:r>
              <a:rPr lang="ja-JP" altLang="en-US" sz="14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ないからね。</a:t>
            </a:r>
            <a:endParaRPr lang="en-US" altLang="ja-JP" sz="1400" kern="100" dirty="0">
              <a:latin typeface="ＭＳ Ｐゴシック" panose="020B0600070205080204" pitchFamily="50" charset="-128"/>
              <a:ea typeface="ＭＳ Ｐゴシック" panose="020B0600070205080204" pitchFamily="50" charset="-128"/>
              <a:cs typeface="Times New Roman" panose="02020603050405020304" pitchFamily="18" charset="0"/>
            </a:endParaRPr>
          </a:p>
          <a:p>
            <a:pPr marL="271607" indent="-135804" algn="just"/>
            <a:r>
              <a:rPr lang="ja-JP" altLang="en-US" sz="14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また各部屋にお風呂がついて</a:t>
            </a:r>
            <a:r>
              <a:rPr lang="ja-JP" altLang="en-US" sz="1400" kern="100">
                <a:latin typeface="ＭＳ Ｐゴシック" panose="020B0600070205080204" pitchFamily="50" charset="-128"/>
                <a:ea typeface="ＭＳ Ｐゴシック" panose="020B0600070205080204" pitchFamily="50" charset="-128"/>
                <a:cs typeface="Times New Roman" panose="02020603050405020304" pitchFamily="18" charset="0"/>
              </a:rPr>
              <a:t>います。一人</a:t>
            </a:r>
            <a:r>
              <a:rPr lang="ja-JP" altLang="en-US" sz="14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で入りたいという人が利用</a:t>
            </a:r>
            <a:r>
              <a:rPr lang="ja-JP" altLang="en-US" sz="1400" kern="100">
                <a:latin typeface="ＭＳ Ｐゴシック" panose="020B0600070205080204" pitchFamily="50" charset="-128"/>
                <a:ea typeface="ＭＳ Ｐゴシック" panose="020B0600070205080204" pitchFamily="50" charset="-128"/>
                <a:cs typeface="Times New Roman" panose="02020603050405020304" pitchFamily="18" charset="0"/>
              </a:rPr>
              <a:t>できるように</a:t>
            </a:r>
            <a:r>
              <a:rPr lang="ja-JP" altLang="en-US" sz="14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なっています。</a:t>
            </a:r>
            <a:endParaRPr lang="en-US" altLang="ja-JP" sz="1400" kern="100" dirty="0">
              <a:latin typeface="ＭＳ Ｐゴシック" panose="020B0600070205080204" pitchFamily="50" charset="-128"/>
              <a:ea typeface="ＭＳ Ｐゴシック" panose="020B0600070205080204" pitchFamily="50" charset="-128"/>
              <a:cs typeface="Times New Roman" panose="02020603050405020304" pitchFamily="18" charset="0"/>
            </a:endParaRPr>
          </a:p>
        </p:txBody>
      </p:sp>
    </p:spTree>
    <p:extLst>
      <p:ext uri="{BB962C8B-B14F-4D97-AF65-F5344CB8AC3E}">
        <p14:creationId xmlns:p14="http://schemas.microsoft.com/office/powerpoint/2010/main" val="34138146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gn="just" defTabSz="931225">
              <a:defRPr/>
            </a:pPr>
            <a:r>
              <a:rPr lang="ja-JP" altLang="en-US" sz="14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思春期の体の変化について復習してみましょう。</a:t>
            </a:r>
            <a:endParaRPr lang="en-US" altLang="ja-JP" sz="1400" kern="100" dirty="0">
              <a:latin typeface="ＭＳ Ｐゴシック" panose="020B0600070205080204" pitchFamily="50" charset="-128"/>
              <a:ea typeface="ＭＳ Ｐゴシック" panose="020B0600070205080204" pitchFamily="50" charset="-128"/>
              <a:cs typeface="Times New Roman" panose="02020603050405020304" pitchFamily="18" charset="0"/>
            </a:endParaRPr>
          </a:p>
          <a:p>
            <a:pPr algn="just" defTabSz="931225">
              <a:defRPr/>
            </a:pPr>
            <a:r>
              <a:rPr lang="en-US" altLang="ja-JP" sz="14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T</a:t>
            </a:r>
            <a:r>
              <a:rPr lang="ja-JP" altLang="ja-JP" sz="14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a:t>
            </a:r>
            <a:r>
              <a:rPr lang="en-US" altLang="ja-JP" sz="14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4</a:t>
            </a:r>
            <a:r>
              <a:rPr lang="ja-JP" altLang="ja-JP" sz="14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年生のときに思春期にあらわれる体の変化について勉強したんだけど、覚えていますか？</a:t>
            </a:r>
          </a:p>
          <a:p>
            <a:pPr algn="just"/>
            <a:r>
              <a:rPr lang="en-US" altLang="ja-JP" sz="14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S</a:t>
            </a:r>
            <a:r>
              <a:rPr lang="ja-JP" altLang="ja-JP" sz="14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：あまり覚えてないです</a:t>
            </a:r>
            <a:endParaRPr lang="en-US" altLang="ja-JP" sz="1400" kern="100" dirty="0">
              <a:latin typeface="ＭＳ Ｐゴシック" panose="020B0600070205080204" pitchFamily="50" charset="-128"/>
              <a:ea typeface="ＭＳ Ｐゴシック" panose="020B0600070205080204" pitchFamily="50" charset="-128"/>
              <a:cs typeface="Times New Roman" panose="02020603050405020304" pitchFamily="18" charset="0"/>
            </a:endParaRPr>
          </a:p>
          <a:p>
            <a:pPr algn="just"/>
            <a:r>
              <a:rPr lang="en-US" altLang="ja-JP" sz="14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T</a:t>
            </a:r>
            <a:r>
              <a:rPr lang="ja-JP" altLang="en-US" sz="14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a:t>
            </a:r>
            <a:r>
              <a:rPr lang="ja-JP" altLang="en-US" sz="1400" kern="100" dirty="0" err="1">
                <a:latin typeface="ＭＳ Ｐゴシック" panose="020B0600070205080204" pitchFamily="50" charset="-128"/>
                <a:ea typeface="ＭＳ Ｐゴシック" panose="020B0600070205080204" pitchFamily="50" charset="-128"/>
                <a:cs typeface="Times New Roman" panose="02020603050405020304" pitchFamily="18" charset="0"/>
              </a:rPr>
              <a:t>ひげがは</a:t>
            </a:r>
            <a:r>
              <a:rPr lang="ja-JP" altLang="en-US" sz="14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えてくる、大事なところに毛がはえる、声がわり、がっちりするなどの変化が</a:t>
            </a:r>
            <a:r>
              <a:rPr lang="ja-JP" altLang="en-US" sz="1400" dirty="0">
                <a:latin typeface="ＭＳ Ｐゴシック" panose="020B0600070205080204" pitchFamily="50" charset="-128"/>
                <a:ea typeface="ＭＳ Ｐゴシック" panose="020B0600070205080204" pitchFamily="50" charset="-128"/>
              </a:rPr>
              <a:t>変化がありましたね。</a:t>
            </a:r>
            <a:endParaRPr lang="en-US" altLang="ja-JP" sz="1400" dirty="0">
              <a:latin typeface="ＭＳ Ｐゴシック" panose="020B0600070205080204" pitchFamily="50" charset="-128"/>
              <a:ea typeface="ＭＳ Ｐゴシック" panose="020B0600070205080204" pitchFamily="50" charset="-128"/>
            </a:endParaRPr>
          </a:p>
          <a:p>
            <a:pPr algn="just"/>
            <a:r>
              <a:rPr lang="ja-JP" altLang="en-US" sz="1400" dirty="0">
                <a:latin typeface="ＭＳ Ｐゴシック" panose="020B0600070205080204" pitchFamily="50" charset="-128"/>
                <a:ea typeface="ＭＳ Ｐゴシック" panose="020B0600070205080204" pitchFamily="50" charset="-128"/>
              </a:rPr>
              <a:t>　女子もおなじように様々な変化をしています。</a:t>
            </a:r>
          </a:p>
        </p:txBody>
      </p:sp>
    </p:spTree>
    <p:extLst>
      <p:ext uri="{BB962C8B-B14F-4D97-AF65-F5344CB8AC3E}">
        <p14:creationId xmlns:p14="http://schemas.microsoft.com/office/powerpoint/2010/main" val="19250283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ja-JP" dirty="0"/>
              <a:t>　変化には順番があるそうです。自分は今どのあたりか比べてみてね。</a:t>
            </a:r>
          </a:p>
          <a:p>
            <a:r>
              <a:rPr lang="ja-JP" altLang="ja-JP" dirty="0"/>
              <a:t>“背がぐんとのびる”とき、体のパーツ（おちんちんも含む）も大きく変化します。</a:t>
            </a:r>
          </a:p>
          <a:p>
            <a:r>
              <a:rPr lang="ja-JP" altLang="ja-JP" dirty="0"/>
              <a:t>その大きさ形、色などは顔と同じで、人によってそれぞれです。</a:t>
            </a:r>
          </a:p>
          <a:p>
            <a:r>
              <a:rPr lang="ja-JP" altLang="ja-JP" dirty="0"/>
              <a:t>次に“声変わり”</a:t>
            </a:r>
            <a:r>
              <a:rPr lang="ja-JP" altLang="en-US" dirty="0"/>
              <a:t>や</a:t>
            </a:r>
            <a:r>
              <a:rPr lang="ja-JP" altLang="ja-JP" dirty="0"/>
              <a:t>“おちんちんに毛が生える”…というように変化していって、射精を経験します。</a:t>
            </a:r>
          </a:p>
          <a:p>
            <a:r>
              <a:rPr lang="ja-JP" altLang="ja-JP" dirty="0"/>
              <a:t>射精とは、精巣で精子が作れるようになり、精子が白っぽい精液となっておちんちんから体の外に出されることです。</a:t>
            </a:r>
          </a:p>
          <a:p>
            <a:r>
              <a:rPr lang="ja-JP" altLang="ja-JP" dirty="0"/>
              <a:t>初めて射精があるのは人それぞれで</a:t>
            </a:r>
            <a:r>
              <a:rPr lang="ja-JP" altLang="en-US" dirty="0"/>
              <a:t>、</a:t>
            </a:r>
            <a:r>
              <a:rPr lang="ja-JP" altLang="ja-JP" dirty="0"/>
              <a:t>早い人で</a:t>
            </a:r>
            <a:r>
              <a:rPr lang="en-US" altLang="ja-JP" dirty="0"/>
              <a:t>5</a:t>
            </a:r>
            <a:r>
              <a:rPr lang="ja-JP" altLang="ja-JP" dirty="0"/>
              <a:t>年生ぐらいか中学生の時期になります。</a:t>
            </a:r>
          </a:p>
        </p:txBody>
      </p:sp>
    </p:spTree>
    <p:extLst>
      <p:ext uri="{BB962C8B-B14F-4D97-AF65-F5344CB8AC3E}">
        <p14:creationId xmlns:p14="http://schemas.microsoft.com/office/powerpoint/2010/main" val="34180954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135804" algn="just"/>
            <a:r>
              <a:rPr lang="ja-JP" altLang="ja-JP" sz="14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初めて射精を“精通”というんだけど、「明日、精通があるよ」というはっきりしたものはなくて、体の変化は精通がおこる前兆ということです。</a:t>
            </a:r>
          </a:p>
          <a:p>
            <a:pPr marL="135804" algn="just"/>
            <a:r>
              <a:rPr lang="ja-JP" altLang="ja-JP" sz="14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自分でおちんちんを触っていて（刺激して）精通を経験するときもあるし、夜寝ている間に精通を経験するときもあります。</a:t>
            </a:r>
            <a:endParaRPr lang="en-US" altLang="ja-JP" sz="1400" kern="100" dirty="0">
              <a:latin typeface="ＭＳ Ｐゴシック" panose="020B0600070205080204" pitchFamily="50" charset="-128"/>
              <a:ea typeface="ＭＳ Ｐゴシック" panose="020B0600070205080204" pitchFamily="50" charset="-128"/>
              <a:cs typeface="Times New Roman" panose="02020603050405020304" pitchFamily="18" charset="0"/>
            </a:endParaRPr>
          </a:p>
          <a:p>
            <a:pPr marL="135804" algn="just"/>
            <a:r>
              <a:rPr lang="ja-JP" altLang="en-US" sz="14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これを「夢精」といいます。</a:t>
            </a:r>
            <a:endParaRPr lang="en-US" altLang="ja-JP" sz="1400" kern="100" dirty="0">
              <a:latin typeface="ＭＳ Ｐゴシック" panose="020B0600070205080204" pitchFamily="50" charset="-128"/>
              <a:ea typeface="ＭＳ Ｐゴシック" panose="020B0600070205080204" pitchFamily="50" charset="-128"/>
              <a:cs typeface="Times New Roman" panose="02020603050405020304" pitchFamily="18" charset="0"/>
            </a:endParaRPr>
          </a:p>
          <a:p>
            <a:pPr marL="135804" algn="just"/>
            <a:r>
              <a:rPr lang="ja-JP" altLang="ja-JP" sz="14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もし何も知らずに寝ている間に起こって、ぬれたパンツを見たらすっごい怖いと思います。</a:t>
            </a:r>
            <a:endParaRPr lang="en-US" altLang="ja-JP" sz="1400" kern="100" dirty="0">
              <a:latin typeface="ＭＳ Ｐゴシック" panose="020B0600070205080204" pitchFamily="50" charset="-128"/>
              <a:ea typeface="ＭＳ Ｐゴシック" panose="020B0600070205080204" pitchFamily="50" charset="-128"/>
              <a:cs typeface="Times New Roman" panose="02020603050405020304" pitchFamily="18" charset="0"/>
            </a:endParaRPr>
          </a:p>
          <a:p>
            <a:pPr marL="135804" algn="just"/>
            <a:r>
              <a:rPr lang="ja-JP" altLang="ja-JP" sz="14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これは順調に成長しているっていうことだから、パンツは替えて精液がついたパンツは洗濯機に入れておきましょう。</a:t>
            </a:r>
            <a:endParaRPr lang="en-US" altLang="ja-JP" sz="1400" kern="100" dirty="0">
              <a:latin typeface="ＭＳ Ｐゴシック" panose="020B0600070205080204" pitchFamily="50" charset="-128"/>
              <a:ea typeface="ＭＳ Ｐゴシック" panose="020B0600070205080204" pitchFamily="50" charset="-128"/>
              <a:cs typeface="Times New Roman" panose="02020603050405020304" pitchFamily="18" charset="0"/>
            </a:endParaRPr>
          </a:p>
          <a:p>
            <a:pPr marL="135804" algn="just"/>
            <a:r>
              <a:rPr lang="ja-JP" altLang="ja-JP" sz="14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ただ気になる人は、少し手洗いして洗濯機に入れてもいいです。</a:t>
            </a:r>
            <a:endParaRPr lang="en-US" altLang="ja-JP" sz="1400" kern="100" dirty="0">
              <a:latin typeface="ＭＳ Ｐゴシック" panose="020B0600070205080204" pitchFamily="50" charset="-128"/>
              <a:ea typeface="ＭＳ Ｐゴシック" panose="020B0600070205080204" pitchFamily="50" charset="-128"/>
              <a:cs typeface="Times New Roman" panose="02020603050405020304" pitchFamily="18" charset="0"/>
            </a:endParaRPr>
          </a:p>
          <a:p>
            <a:pPr marL="135804" algn="just"/>
            <a:endParaRPr lang="ja-JP" altLang="en-US" sz="1400" kern="100" dirty="0">
              <a:latin typeface="ＭＳ Ｐゴシック" panose="020B0600070205080204" pitchFamily="50" charset="-128"/>
              <a:ea typeface="ＭＳ Ｐゴシック" panose="020B0600070205080204" pitchFamily="50" charset="-128"/>
              <a:cs typeface="Times New Roman" panose="02020603050405020304" pitchFamily="18" charset="0"/>
            </a:endParaRPr>
          </a:p>
          <a:p>
            <a:endParaRPr kumimoji="1" lang="ja-JP" altLang="en-US" dirty="0">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22641387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sz="1400" dirty="0">
                <a:latin typeface="ＭＳ Ｐゴシック" panose="020B0600070205080204" pitchFamily="50" charset="-128"/>
                <a:ea typeface="ＭＳ Ｐゴシック" panose="020B0600070205080204" pitchFamily="50" charset="-128"/>
              </a:rPr>
              <a:t>こんな悩みがある人はいないかな？</a:t>
            </a:r>
            <a:endParaRPr lang="en-US" altLang="ja-JP" sz="1400" dirty="0">
              <a:latin typeface="ＭＳ Ｐゴシック" panose="020B0600070205080204" pitchFamily="50" charset="-128"/>
              <a:ea typeface="ＭＳ Ｐゴシック" panose="020B0600070205080204" pitchFamily="50" charset="-128"/>
            </a:endParaRPr>
          </a:p>
          <a:p>
            <a:r>
              <a:rPr lang="en-US" altLang="ja-JP" sz="1400" dirty="0">
                <a:latin typeface="ＭＳ Ｐゴシック" panose="020B0600070205080204" pitchFamily="50" charset="-128"/>
                <a:ea typeface="ＭＳ Ｐゴシック" panose="020B0600070205080204" pitchFamily="50" charset="-128"/>
              </a:rPr>
              <a:t>Q1</a:t>
            </a:r>
            <a:r>
              <a:rPr lang="ja-JP" altLang="en-US" sz="1400" dirty="0">
                <a:latin typeface="ＭＳ Ｐゴシック" panose="020B0600070205080204" pitchFamily="50" charset="-128"/>
                <a:ea typeface="ＭＳ Ｐゴシック" panose="020B0600070205080204" pitchFamily="50" charset="-128"/>
              </a:rPr>
              <a:t>：ぼくのおちんちんが小さくて心配</a:t>
            </a:r>
            <a:endParaRPr lang="en-US" altLang="ja-JP" sz="1400" dirty="0">
              <a:latin typeface="ＭＳ Ｐゴシック" panose="020B0600070205080204" pitchFamily="50" charset="-128"/>
              <a:ea typeface="ＭＳ Ｐゴシック" panose="020B0600070205080204" pitchFamily="50" charset="-128"/>
            </a:endParaRPr>
          </a:p>
          <a:p>
            <a:r>
              <a:rPr lang="en-US" altLang="ja-JP" sz="1400" dirty="0">
                <a:latin typeface="ＭＳ Ｐゴシック" panose="020B0600070205080204" pitchFamily="50" charset="-128"/>
                <a:ea typeface="ＭＳ Ｐゴシック" panose="020B0600070205080204" pitchFamily="50" charset="-128"/>
              </a:rPr>
              <a:t>A</a:t>
            </a:r>
            <a:r>
              <a:rPr lang="ja-JP" altLang="en-US" sz="1400" dirty="0">
                <a:latin typeface="ＭＳ Ｐゴシック" panose="020B0600070205080204" pitchFamily="50" charset="-128"/>
                <a:ea typeface="ＭＳ Ｐゴシック" panose="020B0600070205080204" pitchFamily="50" charset="-128"/>
              </a:rPr>
              <a:t>：２０歳頃まで成長するので、心配はいりません。</a:t>
            </a:r>
            <a:endParaRPr lang="en-US" altLang="ja-JP" sz="1400" dirty="0">
              <a:latin typeface="ＭＳ Ｐゴシック" panose="020B0600070205080204" pitchFamily="50" charset="-128"/>
              <a:ea typeface="ＭＳ Ｐゴシック" panose="020B0600070205080204" pitchFamily="50" charset="-128"/>
            </a:endParaRPr>
          </a:p>
          <a:p>
            <a:r>
              <a:rPr lang="ja-JP" altLang="en-US" sz="1400" dirty="0">
                <a:latin typeface="ＭＳ Ｐゴシック" panose="020B0600070205080204" pitchFamily="50" charset="-128"/>
                <a:ea typeface="ＭＳ Ｐゴシック" panose="020B0600070205080204" pitchFamily="50" charset="-128"/>
              </a:rPr>
              <a:t>　　　専門のお医者さんはぼっ起したとき５センチあるとだいじょうぶといってます。</a:t>
            </a:r>
          </a:p>
        </p:txBody>
      </p:sp>
    </p:spTree>
    <p:extLst>
      <p:ext uri="{BB962C8B-B14F-4D97-AF65-F5344CB8AC3E}">
        <p14:creationId xmlns:p14="http://schemas.microsoft.com/office/powerpoint/2010/main" val="1596905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ja-JP" altLang="en-US"/>
              <a:t>マスター タイトルの書式設定</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F40C313E-C7EE-4176-A955-A1C68F74D632}" type="datetimeFigureOut">
              <a:rPr kumimoji="1" lang="ja-JP" altLang="en-US" smtClean="0"/>
              <a:t>2023/12/15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AD44C521-F7D7-437C-BF9B-171B3319218F}" type="slidenum">
              <a:rPr kumimoji="1" lang="ja-JP" altLang="en-US" smtClean="0"/>
              <a:t>‹#›</a:t>
            </a:fld>
            <a:endParaRPr kumimoji="1" lang="ja-JP" altLang="en-US"/>
          </a:p>
        </p:txBody>
      </p:sp>
    </p:spTree>
    <p:extLst>
      <p:ext uri="{BB962C8B-B14F-4D97-AF65-F5344CB8AC3E}">
        <p14:creationId xmlns:p14="http://schemas.microsoft.com/office/powerpoint/2010/main" val="40584105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F40C313E-C7EE-4176-A955-A1C68F74D632}" type="datetimeFigureOut">
              <a:rPr kumimoji="1" lang="ja-JP" altLang="en-US" smtClean="0"/>
              <a:t>2023/12/15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D44C521-F7D7-437C-BF9B-171B3319218F}" type="slidenum">
              <a:rPr kumimoji="1" lang="ja-JP" altLang="en-US" smtClean="0"/>
              <a:t>‹#›</a:t>
            </a:fld>
            <a:endParaRPr kumimoji="1" lang="ja-JP" altLang="en-US"/>
          </a:p>
        </p:txBody>
      </p:sp>
    </p:spTree>
    <p:extLst>
      <p:ext uri="{BB962C8B-B14F-4D97-AF65-F5344CB8AC3E}">
        <p14:creationId xmlns:p14="http://schemas.microsoft.com/office/powerpoint/2010/main" val="16222897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ja-JP" altLang="en-US"/>
              <a:t>マスター タイトルの書式設定</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F40C313E-C7EE-4176-A955-A1C68F74D632}" type="datetimeFigureOut">
              <a:rPr kumimoji="1" lang="ja-JP" altLang="en-US" smtClean="0"/>
              <a:t>2023/12/15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D44C521-F7D7-437C-BF9B-171B3319218F}" type="slidenum">
              <a:rPr kumimoji="1" lang="ja-JP" altLang="en-US" smtClean="0"/>
              <a:t>‹#›</a:t>
            </a:fld>
            <a:endParaRPr kumimoji="1" lang="ja-JP" alt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9418631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ja-JP" altLang="en-US"/>
              <a:t>マスター タイトルの書式設定</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ja-JP" altLang="en-US"/>
              <a:t>マスター テキストの書式設定</a:t>
            </a:r>
          </a:p>
        </p:txBody>
      </p:sp>
      <p:sp>
        <p:nvSpPr>
          <p:cNvPr id="5" name="Date Placeholder 4"/>
          <p:cNvSpPr>
            <a:spLocks noGrp="1"/>
          </p:cNvSpPr>
          <p:nvPr>
            <p:ph type="dt" sz="half" idx="10"/>
          </p:nvPr>
        </p:nvSpPr>
        <p:spPr/>
        <p:txBody>
          <a:bodyPr/>
          <a:lstStyle/>
          <a:p>
            <a:fld id="{F40C313E-C7EE-4176-A955-A1C68F74D632}" type="datetimeFigureOut">
              <a:rPr kumimoji="1" lang="ja-JP" altLang="en-US" smtClean="0"/>
              <a:t>2023/12/15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D44C521-F7D7-437C-BF9B-171B3319218F}" type="slidenum">
              <a:rPr kumimoji="1" lang="ja-JP" altLang="en-US" smtClean="0"/>
              <a:t>‹#›</a:t>
            </a:fld>
            <a:endParaRPr kumimoji="1" lang="ja-JP" altLang="en-US"/>
          </a:p>
        </p:txBody>
      </p:sp>
    </p:spTree>
    <p:extLst>
      <p:ext uri="{BB962C8B-B14F-4D97-AF65-F5344CB8AC3E}">
        <p14:creationId xmlns:p14="http://schemas.microsoft.com/office/powerpoint/2010/main" val="68810506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ja-JP" altLang="en-US"/>
              <a:t>マスター タイトルの書式設定</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ja-JP" altLang="en-US"/>
              <a:t>マスター テキストの書式設定</a:t>
            </a:r>
          </a:p>
        </p:txBody>
      </p:sp>
      <p:sp>
        <p:nvSpPr>
          <p:cNvPr id="5" name="Date Placeholder 4"/>
          <p:cNvSpPr>
            <a:spLocks noGrp="1"/>
          </p:cNvSpPr>
          <p:nvPr>
            <p:ph type="dt" sz="half" idx="10"/>
          </p:nvPr>
        </p:nvSpPr>
        <p:spPr/>
        <p:txBody>
          <a:bodyPr/>
          <a:lstStyle/>
          <a:p>
            <a:fld id="{F40C313E-C7EE-4176-A955-A1C68F74D632}" type="datetimeFigureOut">
              <a:rPr kumimoji="1" lang="ja-JP" altLang="en-US" smtClean="0"/>
              <a:t>2023/12/15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D44C521-F7D7-437C-BF9B-171B3319218F}" type="slidenum">
              <a:rPr kumimoji="1" lang="ja-JP" altLang="en-US" smtClean="0"/>
              <a:t>‹#›</a:t>
            </a:fld>
            <a:endParaRPr kumimoji="1" lang="ja-JP" alt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19889581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ja-JP" altLang="en-US"/>
              <a:t>マスター タイトルの書式設定</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ja-JP" altLang="en-US"/>
              <a:t>マスター テキストの書式設定</a:t>
            </a:r>
          </a:p>
        </p:txBody>
      </p:sp>
      <p:sp>
        <p:nvSpPr>
          <p:cNvPr id="5" name="Date Placeholder 4"/>
          <p:cNvSpPr>
            <a:spLocks noGrp="1"/>
          </p:cNvSpPr>
          <p:nvPr>
            <p:ph type="dt" sz="half" idx="10"/>
          </p:nvPr>
        </p:nvSpPr>
        <p:spPr/>
        <p:txBody>
          <a:bodyPr/>
          <a:lstStyle/>
          <a:p>
            <a:fld id="{F40C313E-C7EE-4176-A955-A1C68F74D632}" type="datetimeFigureOut">
              <a:rPr kumimoji="1" lang="ja-JP" altLang="en-US" smtClean="0"/>
              <a:t>2023/12/15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D44C521-F7D7-437C-BF9B-171B3319218F}" type="slidenum">
              <a:rPr kumimoji="1" lang="ja-JP" altLang="en-US" smtClean="0"/>
              <a:t>‹#›</a:t>
            </a:fld>
            <a:endParaRPr kumimoji="1" lang="ja-JP" altLang="en-US"/>
          </a:p>
        </p:txBody>
      </p:sp>
    </p:spTree>
    <p:extLst>
      <p:ext uri="{BB962C8B-B14F-4D97-AF65-F5344CB8AC3E}">
        <p14:creationId xmlns:p14="http://schemas.microsoft.com/office/powerpoint/2010/main" val="40478362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ncho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40C313E-C7EE-4176-A955-A1C68F74D632}" type="datetimeFigureOut">
              <a:rPr kumimoji="1" lang="ja-JP" altLang="en-US" smtClean="0"/>
              <a:t>2023/12/15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D44C521-F7D7-437C-BF9B-171B3319218F}" type="slidenum">
              <a:rPr kumimoji="1" lang="ja-JP" altLang="en-US" smtClean="0"/>
              <a:t>‹#›</a:t>
            </a:fld>
            <a:endParaRPr kumimoji="1" lang="ja-JP" altLang="en-US"/>
          </a:p>
        </p:txBody>
      </p:sp>
    </p:spTree>
    <p:extLst>
      <p:ext uri="{BB962C8B-B14F-4D97-AF65-F5344CB8AC3E}">
        <p14:creationId xmlns:p14="http://schemas.microsoft.com/office/powerpoint/2010/main" val="35510194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40C313E-C7EE-4176-A955-A1C68F74D632}" type="datetimeFigureOut">
              <a:rPr kumimoji="1" lang="ja-JP" altLang="en-US" smtClean="0"/>
              <a:t>2023/12/15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D44C521-F7D7-437C-BF9B-171B3319218F}" type="slidenum">
              <a:rPr kumimoji="1" lang="ja-JP" altLang="en-US" smtClean="0"/>
              <a:t>‹#›</a:t>
            </a:fld>
            <a:endParaRPr kumimoji="1" lang="ja-JP" altLang="en-US"/>
          </a:p>
        </p:txBody>
      </p:sp>
    </p:spTree>
    <p:extLst>
      <p:ext uri="{BB962C8B-B14F-4D97-AF65-F5344CB8AC3E}">
        <p14:creationId xmlns:p14="http://schemas.microsoft.com/office/powerpoint/2010/main" val="19243176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ja-JP" altLang="en-US"/>
              <a:t>マスター タイトルの書式設定</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40C313E-C7EE-4176-A955-A1C68F74D632}" type="datetimeFigureOut">
              <a:rPr kumimoji="1" lang="ja-JP" altLang="en-US" smtClean="0"/>
              <a:t>2023/12/15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D44C521-F7D7-437C-BF9B-171B3319218F}" type="slidenum">
              <a:rPr kumimoji="1" lang="ja-JP" altLang="en-US" smtClean="0"/>
              <a:t>‹#›</a:t>
            </a:fld>
            <a:endParaRPr kumimoji="1" lang="ja-JP" altLang="en-US"/>
          </a:p>
        </p:txBody>
      </p:sp>
    </p:spTree>
    <p:extLst>
      <p:ext uri="{BB962C8B-B14F-4D97-AF65-F5344CB8AC3E}">
        <p14:creationId xmlns:p14="http://schemas.microsoft.com/office/powerpoint/2010/main" val="34202653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F40C313E-C7EE-4176-A955-A1C68F74D632}" type="datetimeFigureOut">
              <a:rPr kumimoji="1" lang="ja-JP" altLang="en-US" smtClean="0"/>
              <a:t>2023/12/15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D44C521-F7D7-437C-BF9B-171B3319218F}" type="slidenum">
              <a:rPr kumimoji="1" lang="ja-JP" altLang="en-US" smtClean="0"/>
              <a:t>‹#›</a:t>
            </a:fld>
            <a:endParaRPr kumimoji="1" lang="ja-JP" altLang="en-US"/>
          </a:p>
        </p:txBody>
      </p:sp>
    </p:spTree>
    <p:extLst>
      <p:ext uri="{BB962C8B-B14F-4D97-AF65-F5344CB8AC3E}">
        <p14:creationId xmlns:p14="http://schemas.microsoft.com/office/powerpoint/2010/main" val="22022626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F40C313E-C7EE-4176-A955-A1C68F74D632}" type="datetimeFigureOut">
              <a:rPr kumimoji="1" lang="ja-JP" altLang="en-US" smtClean="0"/>
              <a:t>2023/12/15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AD44C521-F7D7-437C-BF9B-171B3319218F}" type="slidenum">
              <a:rPr kumimoji="1" lang="ja-JP" altLang="en-US" smtClean="0"/>
              <a:t>‹#›</a:t>
            </a:fld>
            <a:endParaRPr kumimoji="1" lang="ja-JP" altLang="en-US"/>
          </a:p>
        </p:txBody>
      </p:sp>
    </p:spTree>
    <p:extLst>
      <p:ext uri="{BB962C8B-B14F-4D97-AF65-F5344CB8AC3E}">
        <p14:creationId xmlns:p14="http://schemas.microsoft.com/office/powerpoint/2010/main" val="9257934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F40C313E-C7EE-4176-A955-A1C68F74D632}" type="datetimeFigureOut">
              <a:rPr kumimoji="1" lang="ja-JP" altLang="en-US" smtClean="0"/>
              <a:t>2023/12/15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AD44C521-F7D7-437C-BF9B-171B3319218F}" type="slidenum">
              <a:rPr kumimoji="1" lang="ja-JP" altLang="en-US" smtClean="0"/>
              <a:t>‹#›</a:t>
            </a:fld>
            <a:endParaRPr kumimoji="1" lang="ja-JP" altLang="en-US"/>
          </a:p>
        </p:txBody>
      </p:sp>
    </p:spTree>
    <p:extLst>
      <p:ext uri="{BB962C8B-B14F-4D97-AF65-F5344CB8AC3E}">
        <p14:creationId xmlns:p14="http://schemas.microsoft.com/office/powerpoint/2010/main" val="37109571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F40C313E-C7EE-4176-A955-A1C68F74D632}" type="datetimeFigureOut">
              <a:rPr kumimoji="1" lang="ja-JP" altLang="en-US" smtClean="0"/>
              <a:t>2023/12/15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AD44C521-F7D7-437C-BF9B-171B3319218F}" type="slidenum">
              <a:rPr kumimoji="1" lang="ja-JP" altLang="en-US" smtClean="0"/>
              <a:t>‹#›</a:t>
            </a:fld>
            <a:endParaRPr kumimoji="1" lang="ja-JP" altLang="en-US"/>
          </a:p>
        </p:txBody>
      </p:sp>
    </p:spTree>
    <p:extLst>
      <p:ext uri="{BB962C8B-B14F-4D97-AF65-F5344CB8AC3E}">
        <p14:creationId xmlns:p14="http://schemas.microsoft.com/office/powerpoint/2010/main" val="27460152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0C313E-C7EE-4176-A955-A1C68F74D632}" type="datetimeFigureOut">
              <a:rPr kumimoji="1" lang="ja-JP" altLang="en-US" smtClean="0"/>
              <a:t>2023/12/15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AD44C521-F7D7-437C-BF9B-171B3319218F}" type="slidenum">
              <a:rPr kumimoji="1" lang="ja-JP" altLang="en-US" smtClean="0"/>
              <a:t>‹#›</a:t>
            </a:fld>
            <a:endParaRPr kumimoji="1" lang="ja-JP" altLang="en-US"/>
          </a:p>
        </p:txBody>
      </p:sp>
    </p:spTree>
    <p:extLst>
      <p:ext uri="{BB962C8B-B14F-4D97-AF65-F5344CB8AC3E}">
        <p14:creationId xmlns:p14="http://schemas.microsoft.com/office/powerpoint/2010/main" val="22736843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ja-JP" altLang="en-US"/>
              <a:t>マスター タイトルの書式設定</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40C313E-C7EE-4176-A955-A1C68F74D632}" type="datetimeFigureOut">
              <a:rPr kumimoji="1" lang="ja-JP" altLang="en-US" smtClean="0"/>
              <a:t>2023/12/15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AD44C521-F7D7-437C-BF9B-171B3319218F}" type="slidenum">
              <a:rPr kumimoji="1" lang="ja-JP" altLang="en-US" smtClean="0"/>
              <a:t>‹#›</a:t>
            </a:fld>
            <a:endParaRPr kumimoji="1" lang="ja-JP" altLang="en-US"/>
          </a:p>
        </p:txBody>
      </p:sp>
    </p:spTree>
    <p:extLst>
      <p:ext uri="{BB962C8B-B14F-4D97-AF65-F5344CB8AC3E}">
        <p14:creationId xmlns:p14="http://schemas.microsoft.com/office/powerpoint/2010/main" val="41631934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図を追加</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40C313E-C7EE-4176-A955-A1C68F74D632}" type="datetimeFigureOut">
              <a:rPr kumimoji="1" lang="ja-JP" altLang="en-US" smtClean="0"/>
              <a:t>2023/12/15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D44C521-F7D7-437C-BF9B-171B3319218F}" type="slidenum">
              <a:rPr kumimoji="1" lang="ja-JP" altLang="en-US" smtClean="0"/>
              <a:t>‹#›</a:t>
            </a:fld>
            <a:endParaRPr kumimoji="1" lang="ja-JP" altLang="en-US"/>
          </a:p>
        </p:txBody>
      </p:sp>
    </p:spTree>
    <p:extLst>
      <p:ext uri="{BB962C8B-B14F-4D97-AF65-F5344CB8AC3E}">
        <p14:creationId xmlns:p14="http://schemas.microsoft.com/office/powerpoint/2010/main" val="10020567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F40C313E-C7EE-4176-A955-A1C68F74D632}" type="datetimeFigureOut">
              <a:rPr kumimoji="1" lang="ja-JP" altLang="en-US" smtClean="0"/>
              <a:t>2023/12/15</a:t>
            </a:fld>
            <a:endParaRPr kumimoji="1" lang="ja-JP" alt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AD44C521-F7D7-437C-BF9B-171B3319218F}" type="slidenum">
              <a:rPr kumimoji="1" lang="ja-JP" altLang="en-US" smtClean="0"/>
              <a:t>‹#›</a:t>
            </a:fld>
            <a:endParaRPr kumimoji="1" lang="ja-JP" altLang="en-US"/>
          </a:p>
        </p:txBody>
      </p:sp>
    </p:spTree>
    <p:extLst>
      <p:ext uri="{BB962C8B-B14F-4D97-AF65-F5344CB8AC3E}">
        <p14:creationId xmlns:p14="http://schemas.microsoft.com/office/powerpoint/2010/main" val="1723784851"/>
      </p:ext>
    </p:extLst>
  </p:cSld>
  <p:clrMap bg1="lt1" tx1="dk1" bg2="lt2" tx2="dk2" accent1="accent1" accent2="accent2" accent3="accent3" accent4="accent4" accent5="accent5" accent6="accent6" hlink="hlink" folHlink="folHlink"/>
  <p:sldLayoutIdLst>
    <p:sldLayoutId id="2147483905" r:id="rId1"/>
    <p:sldLayoutId id="2147483906" r:id="rId2"/>
    <p:sldLayoutId id="2147483907" r:id="rId3"/>
    <p:sldLayoutId id="2147483908" r:id="rId4"/>
    <p:sldLayoutId id="2147483909" r:id="rId5"/>
    <p:sldLayoutId id="2147483910" r:id="rId6"/>
    <p:sldLayoutId id="2147483911" r:id="rId7"/>
    <p:sldLayoutId id="2147483912" r:id="rId8"/>
    <p:sldLayoutId id="2147483913" r:id="rId9"/>
    <p:sldLayoutId id="2147483914" r:id="rId10"/>
    <p:sldLayoutId id="2147483915" r:id="rId11"/>
    <p:sldLayoutId id="2147483916" r:id="rId12"/>
    <p:sldLayoutId id="2147483917" r:id="rId13"/>
    <p:sldLayoutId id="2147483918" r:id="rId14"/>
    <p:sldLayoutId id="2147483919" r:id="rId15"/>
    <p:sldLayoutId id="2147483920" r:id="rId16"/>
  </p:sldLayoutIdLst>
  <p:txStyles>
    <p:titleStyle>
      <a:lvl1pPr algn="l" defTabSz="457200" rtl="0" eaLnBrk="1" latinLnBrk="0" hangingPunct="1">
        <a:spcBef>
          <a:spcPct val="0"/>
        </a:spcBef>
        <a:buNone/>
        <a:defRPr kumimoji="1" sz="3600" kern="1200">
          <a:solidFill>
            <a:schemeClr val="accent2">
              <a:lumMod val="75000"/>
            </a:schemeClr>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0.png"/><Relationship Id="rId18" Type="http://schemas.openxmlformats.org/officeDocument/2006/relationships/image" Target="../media/image13.png"/><Relationship Id="rId3" Type="http://schemas.openxmlformats.org/officeDocument/2006/relationships/image" Target="../media/image4.png"/><Relationship Id="rId21" Type="http://schemas.openxmlformats.org/officeDocument/2006/relationships/image" Target="../media/image15.png"/><Relationship Id="rId7" Type="http://schemas.openxmlformats.org/officeDocument/2006/relationships/hyperlink" Target="https://www.gender.go.jp/policy/no_violence/boyhotline/link/olink_230922_01.html" TargetMode="External"/><Relationship Id="rId12" Type="http://schemas.openxmlformats.org/officeDocument/2006/relationships/image" Target="../media/image9.png"/><Relationship Id="rId17" Type="http://schemas.openxmlformats.org/officeDocument/2006/relationships/image" Target="../media/image12.png"/><Relationship Id="rId2" Type="http://schemas.openxmlformats.org/officeDocument/2006/relationships/notesSlide" Target="../notesSlides/notesSlide15.xml"/><Relationship Id="rId16" Type="http://schemas.openxmlformats.org/officeDocument/2006/relationships/hyperlink" Target="https://www.gender.go.jp/policy/no_violence/boyhotline/link/olink_230922_05.html" TargetMode="External"/><Relationship Id="rId20" Type="http://schemas.openxmlformats.org/officeDocument/2006/relationships/image" Target="../media/image14.png"/><Relationship Id="rId1" Type="http://schemas.openxmlformats.org/officeDocument/2006/relationships/slideLayout" Target="../slideLayouts/slideLayout2.xml"/><Relationship Id="rId6" Type="http://schemas.openxmlformats.org/officeDocument/2006/relationships/image" Target="../media/image6.png"/><Relationship Id="rId11" Type="http://schemas.openxmlformats.org/officeDocument/2006/relationships/hyperlink" Target="https://www.gender.go.jp/policy/no_violence/boyhotline/link/olink_230922_03.html" TargetMode="External"/><Relationship Id="rId5" Type="http://schemas.openxmlformats.org/officeDocument/2006/relationships/image" Target="../media/image5.png"/><Relationship Id="rId15" Type="http://schemas.openxmlformats.org/officeDocument/2006/relationships/image" Target="../media/image11.png"/><Relationship Id="rId10" Type="http://schemas.openxmlformats.org/officeDocument/2006/relationships/image" Target="../media/image8.png"/><Relationship Id="rId19" Type="http://schemas.openxmlformats.org/officeDocument/2006/relationships/hyperlink" Target="https://www.gender.go.jp/policy/no_violence/boyhotline/link/olink_230922_06.html" TargetMode="External"/><Relationship Id="rId4" Type="http://schemas.openxmlformats.org/officeDocument/2006/relationships/hyperlink" Target="tel:0120-210-109" TargetMode="External"/><Relationship Id="rId9" Type="http://schemas.openxmlformats.org/officeDocument/2006/relationships/hyperlink" Target="https://www.gender.go.jp/policy/no_violence/boyhotline/link/olink_230922_02.html" TargetMode="External"/><Relationship Id="rId14" Type="http://schemas.openxmlformats.org/officeDocument/2006/relationships/hyperlink" Target="https://www.gender.go.jp/policy/no_violence/boyhotline/link/olink_230922_04.html" TargetMode="External"/><Relationship Id="rId22" Type="http://schemas.openxmlformats.org/officeDocument/2006/relationships/image" Target="../media/image16.pn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409627" y="2134165"/>
            <a:ext cx="12304050" cy="3992315"/>
          </a:xfrm>
        </p:spPr>
        <p:txBody>
          <a:bodyPr>
            <a:noAutofit/>
          </a:bodyPr>
          <a:lstStyle/>
          <a:p>
            <a:r>
              <a:rPr kumimoji="1" lang="ja-JP" altLang="en-US" sz="7200" dirty="0"/>
              <a:t>宿泊学習前に知りたい！</a:t>
            </a:r>
            <a:br>
              <a:rPr kumimoji="1" lang="en-US" altLang="ja-JP" sz="8000" dirty="0"/>
            </a:br>
            <a:br>
              <a:rPr kumimoji="1" lang="en-US" altLang="ja-JP" sz="8000" dirty="0"/>
            </a:br>
            <a:r>
              <a:rPr kumimoji="1" lang="ja-JP" altLang="en-US" sz="8000" dirty="0"/>
              <a:t>　　　男の子の体の変化</a:t>
            </a:r>
          </a:p>
        </p:txBody>
      </p:sp>
    </p:spTree>
    <p:extLst>
      <p:ext uri="{BB962C8B-B14F-4D97-AF65-F5344CB8AC3E}">
        <p14:creationId xmlns:p14="http://schemas.microsoft.com/office/powerpoint/2010/main" val="21484886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592925" y="624110"/>
            <a:ext cx="8911687" cy="1017603"/>
          </a:xfrm>
        </p:spPr>
        <p:txBody>
          <a:bodyPr>
            <a:normAutofit/>
          </a:bodyPr>
          <a:lstStyle/>
          <a:p>
            <a:r>
              <a:rPr kumimoji="1" lang="en-US" altLang="ja-JP" dirty="0"/>
              <a:t>Q</a:t>
            </a:r>
            <a:r>
              <a:rPr kumimoji="1" lang="ja-JP" altLang="en-US" dirty="0"/>
              <a:t>２、まだ声変わりしないんだけど・・・</a:t>
            </a:r>
          </a:p>
        </p:txBody>
      </p:sp>
      <p:sp>
        <p:nvSpPr>
          <p:cNvPr id="5" name="楕円 4"/>
          <p:cNvSpPr/>
          <p:nvPr/>
        </p:nvSpPr>
        <p:spPr>
          <a:xfrm>
            <a:off x="435428" y="1641713"/>
            <a:ext cx="5913121" cy="5025086"/>
          </a:xfrm>
          <a:prstGeom prst="ellipse">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kumimoji="1" lang="en-US" altLang="ja-JP" sz="2500" dirty="0"/>
              <a:t>A,</a:t>
            </a:r>
            <a:r>
              <a:rPr kumimoji="1" lang="ja-JP" altLang="en-US" sz="2500" dirty="0"/>
              <a:t>人それぞれなので</a:t>
            </a:r>
            <a:endParaRPr kumimoji="1" lang="en-US" altLang="ja-JP" sz="2500" dirty="0"/>
          </a:p>
          <a:p>
            <a:pPr algn="ctr"/>
            <a:r>
              <a:rPr kumimoji="1" lang="ja-JP" altLang="en-US" sz="2500" dirty="0"/>
              <a:t>心配ないです。</a:t>
            </a:r>
            <a:endParaRPr kumimoji="1" lang="en-US" altLang="ja-JP" sz="2500" dirty="0"/>
          </a:p>
          <a:p>
            <a:pPr algn="ctr"/>
            <a:r>
              <a:rPr kumimoji="1" lang="ja-JP" altLang="en-US" sz="2500" dirty="0"/>
              <a:t>一番良いタイミングで</a:t>
            </a:r>
            <a:endParaRPr kumimoji="1" lang="en-US" altLang="ja-JP" sz="2500" dirty="0"/>
          </a:p>
          <a:p>
            <a:pPr algn="ctr"/>
            <a:r>
              <a:rPr kumimoji="1" lang="ja-JP" altLang="en-US" sz="2500" dirty="0"/>
              <a:t>変化はおとずれるので、</a:t>
            </a:r>
            <a:endParaRPr kumimoji="1" lang="en-US" altLang="ja-JP" sz="2500" dirty="0"/>
          </a:p>
          <a:p>
            <a:pPr algn="ctr"/>
            <a:r>
              <a:rPr kumimoji="1" lang="ja-JP" altLang="en-US" sz="2500" dirty="0"/>
              <a:t>まっていてね。</a:t>
            </a:r>
            <a:endParaRPr kumimoji="1" lang="en-US" altLang="ja-JP" sz="2500" dirty="0"/>
          </a:p>
        </p:txBody>
      </p:sp>
      <p:sp>
        <p:nvSpPr>
          <p:cNvPr id="6" name="コンテンツ プレースホルダー 5">
            <a:extLst>
              <a:ext uri="{FF2B5EF4-FFF2-40B4-BE49-F238E27FC236}">
                <a16:creationId xmlns:a16="http://schemas.microsoft.com/office/drawing/2014/main" id="{02413F31-F9C5-2DDB-669E-05A03D8896E7}"/>
              </a:ext>
            </a:extLst>
          </p:cNvPr>
          <p:cNvSpPr>
            <a:spLocks noGrp="1"/>
          </p:cNvSpPr>
          <p:nvPr>
            <p:ph idx="1"/>
          </p:nvPr>
        </p:nvSpPr>
        <p:spPr>
          <a:xfrm>
            <a:off x="6840414" y="2133600"/>
            <a:ext cx="4664197" cy="3777622"/>
          </a:xfrm>
          <a:ln>
            <a:solidFill>
              <a:schemeClr val="accent1"/>
            </a:solidFill>
          </a:ln>
        </p:spPr>
        <p:txBody>
          <a:bodyPr>
            <a:normAutofit/>
          </a:bodyPr>
          <a:lstStyle/>
          <a:p>
            <a:r>
              <a:rPr lang="ja-JP" altLang="en-US" sz="3200" dirty="0"/>
              <a:t>目ざまし時計を持った男子の絵</a:t>
            </a:r>
          </a:p>
        </p:txBody>
      </p:sp>
    </p:spTree>
    <p:extLst>
      <p:ext uri="{BB962C8B-B14F-4D97-AF65-F5344CB8AC3E}">
        <p14:creationId xmlns:p14="http://schemas.microsoft.com/office/powerpoint/2010/main" val="3091753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Q</a:t>
            </a:r>
            <a:r>
              <a:rPr kumimoji="1" lang="ja-JP" altLang="en-US" dirty="0"/>
              <a:t>３</a:t>
            </a:r>
            <a:r>
              <a:rPr kumimoji="1" lang="en-US" altLang="ja-JP" dirty="0"/>
              <a:t>,</a:t>
            </a:r>
            <a:r>
              <a:rPr kumimoji="1" lang="ja-JP" altLang="en-US" dirty="0"/>
              <a:t>おちんちんの皮が、</a:t>
            </a:r>
            <a:br>
              <a:rPr kumimoji="1" lang="en-US" altLang="ja-JP" dirty="0"/>
            </a:br>
            <a:r>
              <a:rPr kumimoji="1" lang="ja-JP" altLang="en-US" dirty="0"/>
              <a:t>　　　　　まだむけないんだけど･･･</a:t>
            </a:r>
          </a:p>
        </p:txBody>
      </p:sp>
      <p:sp>
        <p:nvSpPr>
          <p:cNvPr id="3" name="コンテンツ プレースホルダー 2"/>
          <p:cNvSpPr>
            <a:spLocks noGrp="1"/>
          </p:cNvSpPr>
          <p:nvPr>
            <p:ph idx="1"/>
          </p:nvPr>
        </p:nvSpPr>
        <p:spPr>
          <a:xfrm>
            <a:off x="6951387" y="2133600"/>
            <a:ext cx="4838536" cy="1608488"/>
          </a:xfrm>
          <a:ln>
            <a:solidFill>
              <a:schemeClr val="tx1">
                <a:lumMod val="65000"/>
                <a:lumOff val="35000"/>
              </a:schemeClr>
            </a:solidFill>
          </a:ln>
        </p:spPr>
        <p:txBody>
          <a:bodyPr/>
          <a:lstStyle/>
          <a:p>
            <a:r>
              <a:rPr kumimoji="1" lang="ja-JP" altLang="en-US" sz="3200" dirty="0"/>
              <a:t>「包皮」と「亀頭」が分かる絵　　　　</a:t>
            </a:r>
          </a:p>
        </p:txBody>
      </p:sp>
      <p:sp>
        <p:nvSpPr>
          <p:cNvPr id="5" name="楕円 4"/>
          <p:cNvSpPr/>
          <p:nvPr/>
        </p:nvSpPr>
        <p:spPr>
          <a:xfrm>
            <a:off x="193431" y="2462628"/>
            <a:ext cx="4838536" cy="3448594"/>
          </a:xfrm>
          <a:prstGeom prst="ellipse">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kumimoji="1" lang="en-US" altLang="ja-JP" dirty="0"/>
              <a:t>A,</a:t>
            </a:r>
            <a:r>
              <a:rPr kumimoji="1" lang="ja-JP" altLang="en-US" dirty="0"/>
              <a:t>おちんちんも精巣も</a:t>
            </a:r>
            <a:endParaRPr kumimoji="1" lang="en-US" altLang="ja-JP" dirty="0"/>
          </a:p>
          <a:p>
            <a:pPr algn="ctr"/>
            <a:r>
              <a:rPr kumimoji="1" lang="ja-JP" altLang="en-US" dirty="0"/>
              <a:t>成熟して大きくなると、</a:t>
            </a:r>
            <a:endParaRPr kumimoji="1" lang="en-US" altLang="ja-JP" dirty="0"/>
          </a:p>
          <a:p>
            <a:pPr algn="ctr"/>
            <a:r>
              <a:rPr kumimoji="1" lang="ja-JP" altLang="en-US" dirty="0"/>
              <a:t>周りを包んでいた包皮から、</a:t>
            </a:r>
            <a:endParaRPr kumimoji="1" lang="en-US" altLang="ja-JP" dirty="0"/>
          </a:p>
          <a:p>
            <a:pPr algn="ctr"/>
            <a:r>
              <a:rPr kumimoji="1" lang="ja-JP" altLang="en-US" dirty="0"/>
              <a:t>おちんちんの先の亀頭が</a:t>
            </a:r>
            <a:endParaRPr kumimoji="1" lang="en-US" altLang="ja-JP" dirty="0"/>
          </a:p>
          <a:p>
            <a:pPr algn="ctr"/>
            <a:r>
              <a:rPr kumimoji="1" lang="ja-JP" altLang="en-US" dirty="0"/>
              <a:t>出てくる人もいます。</a:t>
            </a:r>
            <a:endParaRPr kumimoji="1" lang="en-US" altLang="ja-JP" dirty="0"/>
          </a:p>
        </p:txBody>
      </p:sp>
      <p:sp>
        <p:nvSpPr>
          <p:cNvPr id="6" name="楕円 5"/>
          <p:cNvSpPr/>
          <p:nvPr/>
        </p:nvSpPr>
        <p:spPr>
          <a:xfrm>
            <a:off x="4160658" y="4299716"/>
            <a:ext cx="5177896" cy="2238104"/>
          </a:xfrm>
          <a:prstGeom prst="ellipse">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kumimoji="1" lang="ja-JP" altLang="en-US" dirty="0"/>
              <a:t>包皮の中は、</a:t>
            </a:r>
            <a:endParaRPr kumimoji="1" lang="en-US" altLang="ja-JP" dirty="0"/>
          </a:p>
          <a:p>
            <a:pPr algn="ctr"/>
            <a:r>
              <a:rPr kumimoji="1" lang="ja-JP" altLang="en-US" dirty="0"/>
              <a:t>よごれがたまって</a:t>
            </a:r>
            <a:endParaRPr kumimoji="1" lang="en-US" altLang="ja-JP" dirty="0"/>
          </a:p>
          <a:p>
            <a:pPr algn="ctr"/>
            <a:r>
              <a:rPr kumimoji="1" lang="ja-JP" altLang="en-US" dirty="0"/>
              <a:t>炎症を起こすことがあるので、</a:t>
            </a:r>
            <a:endParaRPr kumimoji="1" lang="en-US" altLang="ja-JP" dirty="0"/>
          </a:p>
          <a:p>
            <a:pPr algn="ctr"/>
            <a:r>
              <a:rPr kumimoji="1" lang="ja-JP" altLang="en-US" dirty="0"/>
              <a:t>おふろで清潔にしてね。</a:t>
            </a:r>
          </a:p>
        </p:txBody>
      </p:sp>
    </p:spTree>
    <p:extLst>
      <p:ext uri="{BB962C8B-B14F-4D97-AF65-F5344CB8AC3E}">
        <p14:creationId xmlns:p14="http://schemas.microsoft.com/office/powerpoint/2010/main" val="2540085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4800" dirty="0"/>
              <a:t>体や心の変化には</a:t>
            </a:r>
          </a:p>
        </p:txBody>
      </p:sp>
      <p:sp>
        <p:nvSpPr>
          <p:cNvPr id="3" name="コンテンツ プレースホルダー 2"/>
          <p:cNvSpPr>
            <a:spLocks noGrp="1"/>
          </p:cNvSpPr>
          <p:nvPr>
            <p:ph idx="1"/>
          </p:nvPr>
        </p:nvSpPr>
        <p:spPr>
          <a:xfrm>
            <a:off x="2004646" y="2643554"/>
            <a:ext cx="9763735" cy="4798702"/>
          </a:xfrm>
        </p:spPr>
        <p:txBody>
          <a:bodyPr>
            <a:normAutofit/>
          </a:bodyPr>
          <a:lstStyle/>
          <a:p>
            <a:pPr marL="0" indent="0">
              <a:buNone/>
            </a:pPr>
            <a:r>
              <a:rPr kumimoji="1" lang="ja-JP" altLang="en-US" sz="9600" dirty="0">
                <a:solidFill>
                  <a:srgbClr val="FF0000"/>
                </a:solidFill>
              </a:rPr>
              <a:t>個人差</a:t>
            </a:r>
            <a:r>
              <a:rPr kumimoji="1" lang="ja-JP" altLang="en-US" sz="5400" dirty="0">
                <a:solidFill>
                  <a:srgbClr val="FF0000"/>
                </a:solidFill>
              </a:rPr>
              <a:t>があります！</a:t>
            </a:r>
          </a:p>
        </p:txBody>
      </p:sp>
      <p:sp>
        <p:nvSpPr>
          <p:cNvPr id="4" name="円形吹き出し 3"/>
          <p:cNvSpPr/>
          <p:nvPr/>
        </p:nvSpPr>
        <p:spPr>
          <a:xfrm>
            <a:off x="5033473" y="4202724"/>
            <a:ext cx="6734908" cy="2074985"/>
          </a:xfrm>
          <a:prstGeom prst="wedgeEllipseCallout">
            <a:avLst>
              <a:gd name="adj1" fmla="val -39036"/>
              <a:gd name="adj2" fmla="val -61228"/>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3600" dirty="0"/>
              <a:t>からかったりするのは、</a:t>
            </a:r>
            <a:endParaRPr kumimoji="1" lang="en-US" altLang="ja-JP" sz="3600" dirty="0"/>
          </a:p>
          <a:p>
            <a:pPr algn="ctr"/>
            <a:r>
              <a:rPr kumimoji="1" lang="ja-JP" altLang="en-US" sz="3600" dirty="0"/>
              <a:t>ちがうね。</a:t>
            </a:r>
          </a:p>
        </p:txBody>
      </p:sp>
    </p:spTree>
    <p:extLst>
      <p:ext uri="{BB962C8B-B14F-4D97-AF65-F5344CB8AC3E}">
        <p14:creationId xmlns:p14="http://schemas.microsoft.com/office/powerpoint/2010/main" val="25496994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32"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ircle(out)">
                                      <p:cBhvr>
                                        <p:cTn id="1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528355" y="624110"/>
            <a:ext cx="9976258" cy="1280890"/>
          </a:xfrm>
        </p:spPr>
        <p:txBody>
          <a:bodyPr>
            <a:noAutofit/>
          </a:bodyPr>
          <a:lstStyle/>
          <a:p>
            <a:r>
              <a:rPr kumimoji="1" lang="ja-JP" altLang="en-US" sz="4800" dirty="0"/>
              <a:t>みんなちがってあたりまえ！</a:t>
            </a:r>
            <a:br>
              <a:rPr kumimoji="1" lang="en-US" altLang="ja-JP" sz="4800" dirty="0"/>
            </a:br>
            <a:r>
              <a:rPr kumimoji="1" lang="ja-JP" altLang="en-US" sz="4800" dirty="0"/>
              <a:t>　　人と比べなくっていいんだよ。</a:t>
            </a:r>
          </a:p>
        </p:txBody>
      </p:sp>
      <p:sp>
        <p:nvSpPr>
          <p:cNvPr id="3" name="コンテンツ プレースホルダー 2"/>
          <p:cNvSpPr>
            <a:spLocks noGrp="1"/>
          </p:cNvSpPr>
          <p:nvPr>
            <p:ph idx="1"/>
          </p:nvPr>
        </p:nvSpPr>
        <p:spPr>
          <a:xfrm>
            <a:off x="1410789" y="3265714"/>
            <a:ext cx="10093823" cy="2645508"/>
          </a:xfrm>
        </p:spPr>
        <p:txBody>
          <a:bodyPr>
            <a:normAutofit/>
          </a:bodyPr>
          <a:lstStyle/>
          <a:p>
            <a:r>
              <a:rPr kumimoji="1" lang="ja-JP" altLang="en-US" sz="3600" dirty="0"/>
              <a:t>それでも心配なことや困ったときは、</a:t>
            </a:r>
            <a:endParaRPr kumimoji="1" lang="en-US" altLang="ja-JP" sz="3600" dirty="0"/>
          </a:p>
          <a:p>
            <a:r>
              <a:rPr kumimoji="1" lang="ja-JP" altLang="en-US" sz="3600" dirty="0"/>
              <a:t>親や先生、お医者さんなど話しやすい人に</a:t>
            </a:r>
            <a:endParaRPr kumimoji="1" lang="en-US" altLang="ja-JP" sz="3600" dirty="0"/>
          </a:p>
          <a:p>
            <a:r>
              <a:rPr kumimoji="1" lang="ja-JP" altLang="en-US" sz="3600" dirty="0"/>
              <a:t>相談してみてね。</a:t>
            </a:r>
          </a:p>
        </p:txBody>
      </p:sp>
    </p:spTree>
    <p:extLst>
      <p:ext uri="{BB962C8B-B14F-4D97-AF65-F5344CB8AC3E}">
        <p14:creationId xmlns:p14="http://schemas.microsoft.com/office/powerpoint/2010/main" val="24852283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692379" y="457856"/>
            <a:ext cx="8911687" cy="1017603"/>
          </a:xfrm>
        </p:spPr>
        <p:txBody>
          <a:bodyPr>
            <a:normAutofit/>
          </a:bodyPr>
          <a:lstStyle/>
          <a:p>
            <a:r>
              <a:rPr kumimoji="1" lang="ja-JP" altLang="en-US" sz="4800" dirty="0"/>
              <a:t>おまけ</a:t>
            </a:r>
          </a:p>
        </p:txBody>
      </p:sp>
      <p:sp>
        <p:nvSpPr>
          <p:cNvPr id="4" name="コンテンツ プレースホルダー 3">
            <a:extLst>
              <a:ext uri="{FF2B5EF4-FFF2-40B4-BE49-F238E27FC236}">
                <a16:creationId xmlns:a16="http://schemas.microsoft.com/office/drawing/2014/main" id="{03DBCFAA-F415-1DA4-8FD9-836F35C50903}"/>
              </a:ext>
            </a:extLst>
          </p:cNvPr>
          <p:cNvSpPr>
            <a:spLocks noGrp="1"/>
          </p:cNvSpPr>
          <p:nvPr>
            <p:ph idx="1"/>
          </p:nvPr>
        </p:nvSpPr>
        <p:spPr>
          <a:xfrm>
            <a:off x="712712" y="1229547"/>
            <a:ext cx="10395659" cy="1350523"/>
          </a:xfrm>
        </p:spPr>
        <p:txBody>
          <a:bodyPr>
            <a:normAutofit/>
          </a:bodyPr>
          <a:lstStyle/>
          <a:p>
            <a:r>
              <a:rPr kumimoji="1" lang="ja-JP" altLang="en-US" sz="3600" dirty="0">
                <a:solidFill>
                  <a:schemeClr val="accent6">
                    <a:lumMod val="75000"/>
                  </a:schemeClr>
                </a:solidFill>
              </a:rPr>
              <a:t>もしも、プライベートゾーンを触られたり、見られたり、いたずらされたら・・・・</a:t>
            </a:r>
            <a:endParaRPr kumimoji="1" lang="en-US" altLang="ja-JP" sz="3600" dirty="0">
              <a:solidFill>
                <a:schemeClr val="accent6">
                  <a:lumMod val="75000"/>
                </a:schemeClr>
              </a:solidFill>
            </a:endParaRPr>
          </a:p>
        </p:txBody>
      </p:sp>
      <p:sp>
        <p:nvSpPr>
          <p:cNvPr id="5" name="コンテンツ プレースホルダー 3">
            <a:extLst>
              <a:ext uri="{FF2B5EF4-FFF2-40B4-BE49-F238E27FC236}">
                <a16:creationId xmlns:a16="http://schemas.microsoft.com/office/drawing/2014/main" id="{03DBCFAA-F415-1DA4-8FD9-836F35C50903}"/>
              </a:ext>
            </a:extLst>
          </p:cNvPr>
          <p:cNvSpPr txBox="1">
            <a:spLocks/>
          </p:cNvSpPr>
          <p:nvPr/>
        </p:nvSpPr>
        <p:spPr>
          <a:xfrm>
            <a:off x="208407" y="2766678"/>
            <a:ext cx="10395659" cy="3769128"/>
          </a:xfrm>
          <a:prstGeom prst="rect">
            <a:avLst/>
          </a:prstGeom>
        </p:spPr>
        <p:txBody>
          <a:bodyPr vert="horz" lIns="91440" tIns="45720" rIns="91440" bIns="45720" rtlCol="0">
            <a:normAutofit lnSpcReduction="10000"/>
          </a:bodyPr>
          <a:lstStyle>
            <a:lvl1pPr marL="342900" indent="-342900" algn="l" defTabSz="457200" rtl="0" eaLnBrk="1" latinLnBrk="0" hangingPunct="1">
              <a:spcBef>
                <a:spcPts val="1000"/>
              </a:spcBef>
              <a:spcAft>
                <a:spcPts val="0"/>
              </a:spcAft>
              <a:buClr>
                <a:schemeClr val="accent1"/>
              </a:buClr>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9pPr>
          </a:lstStyle>
          <a:p>
            <a:r>
              <a:rPr lang="ja-JP" altLang="en-US" sz="3600" dirty="0"/>
              <a:t>イヤだという</a:t>
            </a:r>
            <a:endParaRPr lang="en-US" altLang="ja-JP" sz="3600" dirty="0"/>
          </a:p>
          <a:p>
            <a:r>
              <a:rPr lang="ja-JP" altLang="en-US" sz="3600" dirty="0"/>
              <a:t>にげる</a:t>
            </a:r>
            <a:endParaRPr lang="en-US" altLang="ja-JP" sz="3600" dirty="0"/>
          </a:p>
          <a:p>
            <a:r>
              <a:rPr lang="ja-JP" altLang="en-US" sz="3600" dirty="0"/>
              <a:t>安心できる、信頼できる大人に</a:t>
            </a:r>
            <a:endParaRPr lang="en-US" altLang="ja-JP" sz="3600" dirty="0"/>
          </a:p>
          <a:p>
            <a:r>
              <a:rPr lang="ja-JP" altLang="en-US" sz="3600" dirty="0"/>
              <a:t>話す</a:t>
            </a:r>
            <a:endParaRPr lang="en-US" altLang="ja-JP" sz="3600" dirty="0"/>
          </a:p>
          <a:p>
            <a:r>
              <a:rPr lang="ja-JP" altLang="en-US" sz="3600" dirty="0"/>
              <a:t>いのちの電話や相談電話などに</a:t>
            </a:r>
            <a:endParaRPr lang="en-US" altLang="ja-JP" sz="3600" dirty="0"/>
          </a:p>
          <a:p>
            <a:r>
              <a:rPr lang="ja-JP" altLang="en-US" sz="3600" dirty="0"/>
              <a:t>相談する</a:t>
            </a:r>
            <a:endParaRPr lang="en-US" altLang="ja-JP" sz="3600" dirty="0"/>
          </a:p>
        </p:txBody>
      </p:sp>
      <p:sp>
        <p:nvSpPr>
          <p:cNvPr id="3" name="コンテンツ プレースホルダー 5">
            <a:extLst>
              <a:ext uri="{FF2B5EF4-FFF2-40B4-BE49-F238E27FC236}">
                <a16:creationId xmlns:a16="http://schemas.microsoft.com/office/drawing/2014/main" id="{F25C36B7-6D58-2F76-76BE-9BEEB5279E36}"/>
              </a:ext>
            </a:extLst>
          </p:cNvPr>
          <p:cNvSpPr txBox="1">
            <a:spLocks/>
          </p:cNvSpPr>
          <p:nvPr/>
        </p:nvSpPr>
        <p:spPr>
          <a:xfrm>
            <a:off x="7445829" y="2912109"/>
            <a:ext cx="4418011" cy="3478265"/>
          </a:xfrm>
          <a:prstGeom prst="rect">
            <a:avLst/>
          </a:prstGeom>
          <a:ln>
            <a:solidFill>
              <a:schemeClr val="accent1"/>
            </a:solidFill>
          </a:ln>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9pPr>
          </a:lstStyle>
          <a:p>
            <a:r>
              <a:rPr lang="ja-JP" altLang="en-US" sz="3200" dirty="0"/>
              <a:t>プライベートゾーンが分かる絵</a:t>
            </a:r>
          </a:p>
        </p:txBody>
      </p:sp>
    </p:spTree>
    <p:extLst>
      <p:ext uri="{BB962C8B-B14F-4D97-AF65-F5344CB8AC3E}">
        <p14:creationId xmlns:p14="http://schemas.microsoft.com/office/powerpoint/2010/main" val="1851256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 calcmode="lin" valueType="num">
                                      <p:cBhvr additive="base">
                                        <p:cTn id="25"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
                                            <p:txEl>
                                              <p:pRg st="4" end="4"/>
                                            </p:txEl>
                                          </p:spTgt>
                                        </p:tgtEl>
                                        <p:attrNameLst>
                                          <p:attrName>style.visibility</p:attrName>
                                        </p:attrNameLst>
                                      </p:cBhvr>
                                      <p:to>
                                        <p:strVal val="visible"/>
                                      </p:to>
                                    </p:set>
                                    <p:anim calcmode="lin" valueType="num">
                                      <p:cBhvr additive="base">
                                        <p:cTn id="31"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5">
                                            <p:txEl>
                                              <p:pRg st="5" end="5"/>
                                            </p:txEl>
                                          </p:spTgt>
                                        </p:tgtEl>
                                        <p:attrNameLst>
                                          <p:attrName>style.visibility</p:attrName>
                                        </p:attrNameLst>
                                      </p:cBhvr>
                                      <p:to>
                                        <p:strVal val="visible"/>
                                      </p:to>
                                    </p:set>
                                    <p:anim calcmode="lin" valueType="num">
                                      <p:cBhvr additive="base">
                                        <p:cTn id="37"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a:xfrm>
            <a:off x="1437225" y="184965"/>
            <a:ext cx="8911687" cy="1280890"/>
          </a:xfrm>
        </p:spPr>
        <p:txBody>
          <a:bodyPr>
            <a:normAutofit/>
          </a:bodyPr>
          <a:lstStyle/>
          <a:p>
            <a:pPr lvl="0" defTabSz="914400" eaLnBrk="0" fontAlgn="base" hangingPunct="0">
              <a:spcAft>
                <a:spcPct val="0"/>
              </a:spcAft>
            </a:pPr>
            <a:r>
              <a:rPr kumimoji="0" lang="ja-JP" altLang="ja-JP" b="1" dirty="0">
                <a:solidFill>
                  <a:srgbClr val="333333"/>
                </a:solidFill>
                <a:latin typeface="メイリオ" panose="020B0604030504040204" pitchFamily="50" charset="-128"/>
              </a:rPr>
              <a:t>男の子と保護者のための</a:t>
            </a:r>
            <a:br>
              <a:rPr kumimoji="0" lang="en-US" altLang="ja-JP" b="1" dirty="0">
                <a:solidFill>
                  <a:srgbClr val="333333"/>
                </a:solidFill>
                <a:latin typeface="メイリオ" panose="020B0604030504040204" pitchFamily="50" charset="-128"/>
              </a:rPr>
            </a:br>
            <a:r>
              <a:rPr kumimoji="0" lang="ja-JP" altLang="en-US" b="1" dirty="0">
                <a:solidFill>
                  <a:srgbClr val="333333"/>
                </a:solidFill>
                <a:latin typeface="メイリオ" panose="020B0604030504040204" pitchFamily="50" charset="-128"/>
              </a:rPr>
              <a:t>　　　　　　</a:t>
            </a:r>
            <a:r>
              <a:rPr kumimoji="0" lang="ja-JP" altLang="ja-JP" b="1" dirty="0">
                <a:solidFill>
                  <a:srgbClr val="333333"/>
                </a:solidFill>
                <a:latin typeface="メイリオ" panose="020B0604030504040204" pitchFamily="50" charset="-128"/>
              </a:rPr>
              <a:t>性暴力被害ホットライン</a:t>
            </a:r>
          </a:p>
        </p:txBody>
      </p:sp>
      <p:pic>
        <p:nvPicPr>
          <p:cNvPr id="1027" name="Picture 3" descr="https://www.gender.go.jp/policy/no_violence/boyhotline/img/01.png"/>
          <p:cNvPicPr>
            <a:picLocks noChangeAspect="1" noChangeArrowheads="1"/>
          </p:cNvPicPr>
          <p:nvPr/>
        </p:nvPicPr>
        <p:blipFill rotWithShape="1">
          <a:blip r:embed="rId3">
            <a:extLst>
              <a:ext uri="{28A0092B-C50C-407E-A947-70E740481C1C}">
                <a14:useLocalDpi xmlns:a14="http://schemas.microsoft.com/office/drawing/2010/main" val="0"/>
              </a:ext>
            </a:extLst>
          </a:blip>
          <a:srcRect b="35569"/>
          <a:stretch/>
        </p:blipFill>
        <p:spPr bwMode="auto">
          <a:xfrm>
            <a:off x="1017588" y="1380218"/>
            <a:ext cx="10008553" cy="1116277"/>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s://www.gender.go.jp/policy/no_violence/boyhotline/img/02.png">
            <a:hlinkClick r:id="rId4"/>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t="29830"/>
          <a:stretch/>
        </p:blipFill>
        <p:spPr bwMode="auto">
          <a:xfrm>
            <a:off x="153360" y="2672689"/>
            <a:ext cx="6119480" cy="1181780"/>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https://www.gender.go.jp/policy/no_violence/boyhotline/img/03.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272840" y="2735208"/>
            <a:ext cx="5944171" cy="1056742"/>
          </a:xfrm>
          <a:prstGeom prst="rect">
            <a:avLst/>
          </a:prstGeom>
          <a:noFill/>
          <a:extLst>
            <a:ext uri="{909E8E84-426E-40DD-AFC4-6F175D3DCCD1}">
              <a14:hiddenFill xmlns:a14="http://schemas.microsoft.com/office/drawing/2010/main">
                <a:solidFill>
                  <a:srgbClr val="FFFFFF"/>
                </a:solidFill>
              </a14:hiddenFill>
            </a:ext>
          </a:extLst>
        </p:spPr>
      </p:pic>
      <p:pic>
        <p:nvPicPr>
          <p:cNvPr id="1031" name="Picture 7" descr="https://www.gender.go.jp/policy/no_violence/boyhotline/img/05.png">
            <a:hlinkClick r:id="rId7"/>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2863" y="15154275"/>
            <a:ext cx="2286000" cy="1171575"/>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https://www.gender.go.jp/policy/no_violence/boyhotline/img/06.png">
            <a:hlinkClick r:id="rId9"/>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055688" y="15154275"/>
            <a:ext cx="2314575" cy="1152525"/>
          </a:xfrm>
          <a:prstGeom prst="rect">
            <a:avLst/>
          </a:prstGeom>
          <a:noFill/>
          <a:extLst>
            <a:ext uri="{909E8E84-426E-40DD-AFC4-6F175D3DCCD1}">
              <a14:hiddenFill xmlns:a14="http://schemas.microsoft.com/office/drawing/2010/main">
                <a:solidFill>
                  <a:srgbClr val="FFFFFF"/>
                </a:solidFill>
              </a14:hiddenFill>
            </a:ext>
          </a:extLst>
        </p:spPr>
      </p:pic>
      <p:pic>
        <p:nvPicPr>
          <p:cNvPr id="1033" name="Picture 9" descr="https://www.gender.go.jp/policy/no_violence/boyhotline/img/07.png">
            <a:hlinkClick r:id="rId11"/>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055813" y="15154275"/>
            <a:ext cx="2314575" cy="1171575"/>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https://www.gender.go.jp/policy/no_violence/boyhotline/img/08.png"/>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42863" y="16267113"/>
            <a:ext cx="5505450" cy="466725"/>
          </a:xfrm>
          <a:prstGeom prst="rect">
            <a:avLst/>
          </a:prstGeom>
          <a:noFill/>
          <a:extLst>
            <a:ext uri="{909E8E84-426E-40DD-AFC4-6F175D3DCCD1}">
              <a14:hiddenFill xmlns:a14="http://schemas.microsoft.com/office/drawing/2010/main">
                <a:solidFill>
                  <a:srgbClr val="FFFFFF"/>
                </a:solidFill>
              </a14:hiddenFill>
            </a:ext>
          </a:extLst>
        </p:spPr>
      </p:pic>
      <p:pic>
        <p:nvPicPr>
          <p:cNvPr id="1035" name="Picture 11" descr="https://www.gender.go.jp/policy/no_violence/boyhotline/img/09.png">
            <a:hlinkClick r:id="rId14"/>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42863" y="16571913"/>
            <a:ext cx="2286000" cy="1123950"/>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https://www.gender.go.jp/policy/no_violence/boyhotline/img/10.png">
            <a:hlinkClick r:id="rId16"/>
          </p:cNvPr>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1017588" y="16571913"/>
            <a:ext cx="2143125" cy="1123950"/>
          </a:xfrm>
          <a:prstGeom prst="rect">
            <a:avLst/>
          </a:prstGeom>
          <a:noFill/>
          <a:extLst>
            <a:ext uri="{909E8E84-426E-40DD-AFC4-6F175D3DCCD1}">
              <a14:hiddenFill xmlns:a14="http://schemas.microsoft.com/office/drawing/2010/main">
                <a:solidFill>
                  <a:srgbClr val="FFFFFF"/>
                </a:solidFill>
              </a14:hiddenFill>
            </a:ext>
          </a:extLst>
        </p:spPr>
      </p:pic>
      <p:pic>
        <p:nvPicPr>
          <p:cNvPr id="1037" name="Picture 13" descr="https://www.gender.go.jp/policy/no_violence/boyhotline/img/11.png"/>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42863" y="17638713"/>
            <a:ext cx="4895850" cy="523875"/>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descr="https://www.gender.go.jp/policy/no_violence/boyhotline/img/12.png">
            <a:hlinkClick r:id="rId19"/>
          </p:cNvPr>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42863" y="17943513"/>
            <a:ext cx="2628900" cy="876300"/>
          </a:xfrm>
          <a:prstGeom prst="rect">
            <a:avLst/>
          </a:prstGeom>
          <a:noFill/>
          <a:extLst>
            <a:ext uri="{909E8E84-426E-40DD-AFC4-6F175D3DCCD1}">
              <a14:hiddenFill xmlns:a14="http://schemas.microsoft.com/office/drawing/2010/main">
                <a:solidFill>
                  <a:srgbClr val="FFFFFF"/>
                </a:solidFill>
              </a14:hiddenFill>
            </a:ext>
          </a:extLst>
        </p:spPr>
      </p:pic>
      <p:pic>
        <p:nvPicPr>
          <p:cNvPr id="1039" name="Picture 15" descr="https://www.gender.go.jp/policy/no_violence/boyhotline/img/13.png"/>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42863" y="18095913"/>
            <a:ext cx="2924175" cy="419100"/>
          </a:xfrm>
          <a:prstGeom prst="rect">
            <a:avLst/>
          </a:prstGeom>
          <a:noFill/>
          <a:extLst>
            <a:ext uri="{909E8E84-426E-40DD-AFC4-6F175D3DCCD1}">
              <a14:hiddenFill xmlns:a14="http://schemas.microsoft.com/office/drawing/2010/main">
                <a:solidFill>
                  <a:srgbClr val="FFFFFF"/>
                </a:solidFill>
              </a14:hiddenFill>
            </a:ext>
          </a:extLst>
        </p:spPr>
      </p:pic>
      <p:pic>
        <p:nvPicPr>
          <p:cNvPr id="1040" name="Picture 16" descr="https://www.gender.go.jp/policy/no_violence/boyhotline/img/14.png"/>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42863" y="20991513"/>
            <a:ext cx="1524000" cy="1638300"/>
          </a:xfrm>
          <a:prstGeom prst="rect">
            <a:avLst/>
          </a:prstGeom>
          <a:noFill/>
          <a:extLst>
            <a:ext uri="{909E8E84-426E-40DD-AFC4-6F175D3DCCD1}">
              <a14:hiddenFill xmlns:a14="http://schemas.microsoft.com/office/drawing/2010/main">
                <a:solidFill>
                  <a:srgbClr val="FFFFFF"/>
                </a:solidFill>
              </a14:hiddenFill>
            </a:ext>
          </a:extLst>
        </p:spPr>
      </p:pic>
      <p:pic>
        <p:nvPicPr>
          <p:cNvPr id="1042" name="Picture 18" descr="https://www.gender.go.jp/policy/no_violence/boyhotline/img/0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863" y="11809413"/>
            <a:ext cx="7143750" cy="1181100"/>
          </a:xfrm>
          <a:prstGeom prst="rect">
            <a:avLst/>
          </a:prstGeom>
          <a:noFill/>
          <a:extLst>
            <a:ext uri="{909E8E84-426E-40DD-AFC4-6F175D3DCCD1}">
              <a14:hiddenFill xmlns:a14="http://schemas.microsoft.com/office/drawing/2010/main">
                <a:solidFill>
                  <a:srgbClr val="FFFFFF"/>
                </a:solidFill>
              </a14:hiddenFill>
            </a:ext>
          </a:extLst>
        </p:spPr>
      </p:pic>
      <p:pic>
        <p:nvPicPr>
          <p:cNvPr id="1043" name="Picture 19" descr="https://www.gender.go.jp/policy/no_violence/boyhotline/img/02.png">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562850" y="11809413"/>
            <a:ext cx="5572125" cy="1533525"/>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20"/>
          <p:cNvSpPr>
            <a:spLocks noGrp="1" noChangeArrowheads="1"/>
          </p:cNvSpPr>
          <p:nvPr>
            <p:ph idx="1"/>
          </p:nvPr>
        </p:nvSpPr>
        <p:spPr bwMode="auto">
          <a:xfrm>
            <a:off x="1357313" y="4102119"/>
            <a:ext cx="34775958" cy="2554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2000" b="1" i="0" u="none" strike="noStrike" cap="none" normalizeH="0" baseline="0" dirty="0">
                <a:ln>
                  <a:noFill/>
                </a:ln>
                <a:solidFill>
                  <a:srgbClr val="333333"/>
                </a:solidFill>
                <a:effectLst/>
                <a:latin typeface="メイリオ" panose="020B0604030504040204" pitchFamily="50" charset="-128"/>
                <a:ea typeface="メイリオ" panose="020B0604030504040204" pitchFamily="50" charset="-128"/>
              </a:rPr>
              <a:t>このホットラインは、性暴力の被害にあった男の子のための相談先です。 </a:t>
            </a:r>
            <a:endParaRPr kumimoji="0" lang="en-US" altLang="ja-JP" sz="2000" b="1" dirty="0">
              <a:solidFill>
                <a:srgbClr val="333333"/>
              </a:solidFill>
              <a:latin typeface="メイリオ" panose="020B0604030504040204" pitchFamily="50" charset="-128"/>
              <a:ea typeface="メイリオ" panose="020B0604030504040204"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2000" b="1" i="0" u="none" strike="noStrike" cap="none" normalizeH="0" baseline="0" dirty="0">
                <a:ln>
                  <a:noFill/>
                </a:ln>
                <a:solidFill>
                  <a:srgbClr val="333333"/>
                </a:solidFill>
                <a:effectLst/>
                <a:latin typeface="メイリオ" panose="020B0604030504040204" pitchFamily="50" charset="-128"/>
                <a:ea typeface="メイリオ" panose="020B0604030504040204" pitchFamily="50" charset="-128"/>
              </a:rPr>
              <a:t>水着でかくれるところをさわられたり、見られたり、インターネットで裸の写真を送れと</a:t>
            </a:r>
            <a:endParaRPr kumimoji="0" lang="en-US" altLang="ja-JP" sz="2000" b="1" i="0" u="none" strike="noStrike" cap="none" normalizeH="0" baseline="0" dirty="0">
              <a:ln>
                <a:noFill/>
              </a:ln>
              <a:solidFill>
                <a:srgbClr val="333333"/>
              </a:solidFill>
              <a:effectLst/>
              <a:latin typeface="メイリオ" panose="020B0604030504040204" pitchFamily="50" charset="-128"/>
              <a:ea typeface="メイリオ" panose="020B0604030504040204"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2000" b="1" i="0" u="none" strike="noStrike" cap="none" normalizeH="0" baseline="0" dirty="0">
                <a:ln>
                  <a:noFill/>
                </a:ln>
                <a:solidFill>
                  <a:srgbClr val="333333"/>
                </a:solidFill>
                <a:effectLst/>
                <a:latin typeface="メイリオ" panose="020B0604030504040204" pitchFamily="50" charset="-128"/>
                <a:ea typeface="メイリオ" panose="020B0604030504040204" pitchFamily="50" charset="-128"/>
              </a:rPr>
              <a:t>言われたりしたことはありませんか？ </a:t>
            </a:r>
            <a:endParaRPr kumimoji="0" lang="en-US" altLang="ja-JP" sz="2000" b="1" i="0" u="none" strike="noStrike" cap="none" normalizeH="0" baseline="0" dirty="0">
              <a:ln>
                <a:noFill/>
              </a:ln>
              <a:solidFill>
                <a:srgbClr val="333333"/>
              </a:solidFill>
              <a:effectLst/>
              <a:latin typeface="メイリオ" panose="020B0604030504040204" pitchFamily="50" charset="-128"/>
              <a:ea typeface="メイリオ" panose="020B0604030504040204"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2000" b="1" i="0" u="none" strike="noStrike" cap="none" normalizeH="0" baseline="0" dirty="0">
                <a:ln>
                  <a:noFill/>
                </a:ln>
                <a:solidFill>
                  <a:srgbClr val="333333"/>
                </a:solidFill>
                <a:effectLst/>
                <a:latin typeface="メイリオ" panose="020B0604030504040204" pitchFamily="50" charset="-128"/>
                <a:ea typeface="メイリオ" panose="020B0604030504040204" pitchFamily="50" charset="-128"/>
              </a:rPr>
              <a:t>ホットラインでは、あなたの気持を大切にしながら、どうしたらよいか一緒に考えます。 </a:t>
            </a:r>
            <a:endParaRPr kumimoji="0" lang="en-US" altLang="ja-JP" sz="2000" b="1" i="0" u="none" strike="noStrike" cap="none" normalizeH="0" baseline="0" dirty="0">
              <a:ln>
                <a:noFill/>
              </a:ln>
              <a:solidFill>
                <a:srgbClr val="333333"/>
              </a:solidFill>
              <a:effectLst/>
              <a:latin typeface="メイリオ" panose="020B0604030504040204" pitchFamily="50" charset="-128"/>
              <a:ea typeface="メイリオ" panose="020B0604030504040204"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2000" b="1" i="0" u="none" strike="noStrike" cap="none" normalizeH="0" baseline="0" dirty="0">
                <a:ln>
                  <a:noFill/>
                </a:ln>
                <a:solidFill>
                  <a:srgbClr val="333333"/>
                </a:solidFill>
                <a:effectLst/>
                <a:latin typeface="メイリオ" panose="020B0604030504040204" pitchFamily="50" charset="-128"/>
                <a:ea typeface="メイリオ" panose="020B0604030504040204" pitchFamily="50" charset="-128"/>
              </a:rPr>
              <a:t>名前を言いわなくても相談できます。ひみつは守まもります。</a:t>
            </a:r>
            <a:endParaRPr kumimoji="0" lang="ja-JP" altLang="ja-JP" sz="2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2000" b="0" i="0" u="none" strike="noStrike" cap="none" normalizeH="0" baseline="0" dirty="0">
                <a:ln>
                  <a:noFill/>
                </a:ln>
                <a:solidFill>
                  <a:srgbClr val="333333"/>
                </a:solidFill>
                <a:effectLst/>
                <a:latin typeface="メイリオ" panose="020B0604030504040204" pitchFamily="50" charset="-128"/>
                <a:ea typeface="メイリオ" panose="020B0604030504040204" pitchFamily="50" charset="-128"/>
              </a:rPr>
              <a:t>（18歳未満の性暴力被害者の男の子の保護者の方などにもご利用いただけます。）</a:t>
            </a:r>
            <a:endParaRPr kumimoji="0" lang="en-US" altLang="ja-JP" sz="2000" b="0" i="0" u="none" strike="noStrike" cap="none" normalizeH="0" baseline="0" dirty="0">
              <a:ln>
                <a:noFill/>
              </a:ln>
              <a:solidFill>
                <a:srgbClr val="333333"/>
              </a:solidFill>
              <a:effectLst/>
              <a:latin typeface="メイリオ" panose="020B0604030504040204" pitchFamily="50" charset="-128"/>
              <a:ea typeface="メイリオ" panose="020B0604030504040204"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ja-JP" sz="2000" b="0" i="0" u="none" strike="noStrike" cap="none" normalizeH="0" baseline="0" dirty="0">
              <a:ln>
                <a:noFill/>
              </a:ln>
              <a:solidFill>
                <a:srgbClr val="333333"/>
              </a:solidFill>
              <a:effectLst/>
              <a:latin typeface="メイリオ" panose="020B0604030504040204" pitchFamily="50" charset="-128"/>
              <a:ea typeface="メイリオ" panose="020B0604030504040204"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2000" b="0" i="0" u="none" strike="noStrike" cap="none" normalizeH="0" baseline="0" dirty="0">
                <a:ln>
                  <a:noFill/>
                </a:ln>
                <a:solidFill>
                  <a:schemeClr val="tx1"/>
                </a:solidFill>
                <a:effectLst/>
              </a:rPr>
              <a:t>　　　　　　　　　　　　　　　　　　　　　　　　　　　～男女参画共同局の</a:t>
            </a:r>
            <a:r>
              <a:rPr kumimoji="0" lang="en-US" altLang="ja-JP" sz="2000" b="0" i="0" u="none" strike="noStrike" cap="none" normalizeH="0" baseline="0" dirty="0">
                <a:ln>
                  <a:noFill/>
                </a:ln>
                <a:solidFill>
                  <a:schemeClr val="tx1"/>
                </a:solidFill>
                <a:effectLst/>
              </a:rPr>
              <a:t>HP</a:t>
            </a:r>
            <a:r>
              <a:rPr kumimoji="0" lang="ja-JP" altLang="en-US" sz="2000" b="0" i="0" u="none" strike="noStrike" cap="none" normalizeH="0" baseline="0" dirty="0">
                <a:ln>
                  <a:noFill/>
                </a:ln>
                <a:solidFill>
                  <a:schemeClr val="tx1"/>
                </a:solidFill>
                <a:effectLst/>
              </a:rPr>
              <a:t>より～</a:t>
            </a:r>
            <a:endParaRPr kumimoji="0" lang="ja-JP" altLang="ja-JP" sz="2000" b="0" i="0" u="none" strike="noStrike" cap="none" normalizeH="0" baseline="0" dirty="0">
              <a:ln>
                <a:noFill/>
              </a:ln>
              <a:solidFill>
                <a:schemeClr val="tx1"/>
              </a:solidFill>
              <a:effectLst/>
            </a:endParaRPr>
          </a:p>
        </p:txBody>
      </p:sp>
    </p:spTree>
    <p:extLst>
      <p:ext uri="{BB962C8B-B14F-4D97-AF65-F5344CB8AC3E}">
        <p14:creationId xmlns:p14="http://schemas.microsoft.com/office/powerpoint/2010/main" val="25009717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参考資料</a:t>
            </a:r>
          </a:p>
        </p:txBody>
      </p:sp>
      <p:sp>
        <p:nvSpPr>
          <p:cNvPr id="3" name="コンテンツ プレースホルダー 2"/>
          <p:cNvSpPr>
            <a:spLocks noGrp="1"/>
          </p:cNvSpPr>
          <p:nvPr>
            <p:ph idx="1"/>
          </p:nvPr>
        </p:nvSpPr>
        <p:spPr>
          <a:xfrm>
            <a:off x="489857" y="2133600"/>
            <a:ext cx="11315700" cy="3777622"/>
          </a:xfrm>
        </p:spPr>
        <p:txBody>
          <a:bodyPr>
            <a:noAutofit/>
          </a:bodyPr>
          <a:lstStyle/>
          <a:p>
            <a:r>
              <a:rPr kumimoji="1" lang="ja-JP" altLang="en-US" sz="2100" dirty="0"/>
              <a:t>「教職員のための指導資料「性に関する指導」山形県学校保健連合会・山形県教育委員会</a:t>
            </a:r>
            <a:endParaRPr kumimoji="1" lang="en-US" altLang="ja-JP" sz="2100" dirty="0"/>
          </a:p>
          <a:p>
            <a:r>
              <a:rPr kumimoji="1" lang="ja-JP" altLang="en-US" sz="2100" dirty="0"/>
              <a:t>「おうち性教育はじめます」　フクチマミ　著　村瀬幸浩著</a:t>
            </a:r>
            <a:endParaRPr kumimoji="1" lang="en-US" altLang="ja-JP" sz="2100" dirty="0"/>
          </a:p>
          <a:p>
            <a:r>
              <a:rPr kumimoji="1" lang="ja-JP" altLang="en-US" sz="2100" dirty="0"/>
              <a:t>「泌尿器科医が伝えたいおちんちんの教科書」　岡田百合香　著</a:t>
            </a:r>
            <a:endParaRPr kumimoji="1" lang="en-US" altLang="ja-JP" sz="2100" dirty="0"/>
          </a:p>
          <a:p>
            <a:r>
              <a:rPr kumimoji="1" lang="ja-JP" altLang="en-US" sz="2100" dirty="0"/>
              <a:t>「子どもと性の話、はじめませんか？」　宮原由紀著　高橋幸子著</a:t>
            </a:r>
            <a:endParaRPr kumimoji="1" lang="en-US" altLang="ja-JP" sz="2100" dirty="0"/>
          </a:p>
          <a:p>
            <a:r>
              <a:rPr kumimoji="1" lang="ja-JP" altLang="en-US" sz="2100" dirty="0"/>
              <a:t>「ママもパパも知っておきたいよくわかるおちんちんの話」　岩室紳也監修</a:t>
            </a:r>
            <a:endParaRPr kumimoji="1" lang="en-US" altLang="ja-JP" sz="2100" dirty="0"/>
          </a:p>
          <a:p>
            <a:r>
              <a:rPr kumimoji="1" lang="ja-JP" altLang="en-US" sz="2100" dirty="0"/>
              <a:t>「親子で話そう！　性教育」　浅井春夫・良　香織　監修</a:t>
            </a:r>
            <a:endParaRPr kumimoji="1" lang="en-US" altLang="ja-JP" sz="2100" dirty="0"/>
          </a:p>
          <a:p>
            <a:r>
              <a:rPr kumimoji="1" lang="ja-JP" altLang="en-US" sz="2100" dirty="0"/>
              <a:t>「あっ　そうなんだ！　性と生」浅井</a:t>
            </a:r>
            <a:r>
              <a:rPr lang="ja-JP" altLang="en-US" sz="2100" dirty="0"/>
              <a:t>春夫・北山ひと美・仲野久恵・星野恵・安達倭雅子</a:t>
            </a:r>
            <a:endParaRPr lang="en-US" altLang="ja-JP" sz="2100" dirty="0"/>
          </a:p>
          <a:p>
            <a:r>
              <a:rPr kumimoji="1" lang="ja-JP" altLang="en-US" sz="2100" dirty="0"/>
              <a:t>「男の子のからだの絵本」　文　北沢杏子　絵　今井弓子</a:t>
            </a:r>
          </a:p>
        </p:txBody>
      </p:sp>
    </p:spTree>
    <p:extLst>
      <p:ext uri="{BB962C8B-B14F-4D97-AF65-F5344CB8AC3E}">
        <p14:creationId xmlns:p14="http://schemas.microsoft.com/office/powerpoint/2010/main" val="25602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4800" dirty="0"/>
              <a:t>こんな入浴はどうでしょう？</a:t>
            </a:r>
            <a:endParaRPr kumimoji="1" lang="ja-JP" altLang="en-US" dirty="0"/>
          </a:p>
        </p:txBody>
      </p:sp>
      <p:sp>
        <p:nvSpPr>
          <p:cNvPr id="7" name="円形吹き出し 6"/>
          <p:cNvSpPr/>
          <p:nvPr/>
        </p:nvSpPr>
        <p:spPr>
          <a:xfrm>
            <a:off x="5194570" y="2014805"/>
            <a:ext cx="5679307" cy="4219085"/>
          </a:xfrm>
          <a:prstGeom prst="wedgeEllipseCallout">
            <a:avLst>
              <a:gd name="adj1" fmla="val 34589"/>
              <a:gd name="adj2" fmla="val 48615"/>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kumimoji="1" lang="ja-JP" altLang="en-US" sz="3600" dirty="0"/>
              <a:t>前の男の子たち</a:t>
            </a:r>
            <a:endParaRPr kumimoji="1" lang="en-US" altLang="ja-JP" sz="3600" dirty="0"/>
          </a:p>
          <a:p>
            <a:pPr algn="ctr"/>
            <a:r>
              <a:rPr kumimoji="1" lang="ja-JP" altLang="en-US" sz="3600" dirty="0"/>
              <a:t>このまま</a:t>
            </a:r>
            <a:endParaRPr kumimoji="1" lang="en-US" altLang="ja-JP" sz="3600" dirty="0"/>
          </a:p>
          <a:p>
            <a:pPr algn="ctr"/>
            <a:r>
              <a:rPr kumimoji="1" lang="ja-JP" altLang="en-US" sz="3600" dirty="0" err="1"/>
              <a:t>ざぶ</a:t>
            </a:r>
            <a:r>
              <a:rPr kumimoji="1" lang="ja-JP" altLang="en-US" sz="3600" dirty="0"/>
              <a:t>～</a:t>
            </a:r>
            <a:r>
              <a:rPr kumimoji="1" lang="ja-JP" altLang="en-US" sz="3600" dirty="0" err="1"/>
              <a:t>ん</a:t>
            </a:r>
            <a:r>
              <a:rPr kumimoji="1" lang="ja-JP" altLang="en-US" sz="3600" dirty="0"/>
              <a:t>と</a:t>
            </a:r>
            <a:endParaRPr kumimoji="1" lang="en-US" altLang="ja-JP" sz="3600" dirty="0"/>
          </a:p>
          <a:p>
            <a:pPr algn="ctr"/>
            <a:r>
              <a:rPr kumimoji="1" lang="ja-JP" altLang="en-US" sz="3600" dirty="0" err="1"/>
              <a:t>ゆぶねに</a:t>
            </a:r>
            <a:endParaRPr kumimoji="1" lang="en-US" altLang="ja-JP" sz="3600" dirty="0"/>
          </a:p>
          <a:p>
            <a:pPr algn="ctr"/>
            <a:r>
              <a:rPr kumimoji="1" lang="ja-JP" altLang="en-US" sz="3600" dirty="0"/>
              <a:t>入ったんだって！？</a:t>
            </a:r>
          </a:p>
        </p:txBody>
      </p:sp>
      <p:sp>
        <p:nvSpPr>
          <p:cNvPr id="8" name="コンテンツ プレースホルダー 7">
            <a:extLst>
              <a:ext uri="{FF2B5EF4-FFF2-40B4-BE49-F238E27FC236}">
                <a16:creationId xmlns:a16="http://schemas.microsoft.com/office/drawing/2014/main" id="{9FCDCB6E-2AB4-662F-3856-1FB031F744EF}"/>
              </a:ext>
            </a:extLst>
          </p:cNvPr>
          <p:cNvSpPr>
            <a:spLocks noGrp="1"/>
          </p:cNvSpPr>
          <p:nvPr>
            <p:ph idx="1"/>
          </p:nvPr>
        </p:nvSpPr>
        <p:spPr>
          <a:xfrm>
            <a:off x="861647" y="2235536"/>
            <a:ext cx="4114800" cy="3777622"/>
          </a:xfrm>
          <a:ln>
            <a:solidFill>
              <a:schemeClr val="accent1"/>
            </a:solidFill>
          </a:ln>
        </p:spPr>
        <p:txBody>
          <a:bodyPr>
            <a:normAutofit/>
          </a:bodyPr>
          <a:lstStyle/>
          <a:p>
            <a:r>
              <a:rPr lang="ja-JP" altLang="en-US" sz="3200" dirty="0"/>
              <a:t>湯ぶねに入ろうとする男子の絵</a:t>
            </a:r>
          </a:p>
        </p:txBody>
      </p:sp>
    </p:spTree>
    <p:extLst>
      <p:ext uri="{BB962C8B-B14F-4D97-AF65-F5344CB8AC3E}">
        <p14:creationId xmlns:p14="http://schemas.microsoft.com/office/powerpoint/2010/main" val="29846584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602325" y="700310"/>
            <a:ext cx="8911687" cy="1280890"/>
          </a:xfrm>
        </p:spPr>
        <p:txBody>
          <a:bodyPr>
            <a:noAutofit/>
          </a:bodyPr>
          <a:lstStyle/>
          <a:p>
            <a:r>
              <a:rPr kumimoji="1" lang="ja-JP" altLang="en-US" sz="4800" dirty="0" err="1"/>
              <a:t>めんど</a:t>
            </a:r>
            <a:r>
              <a:rPr kumimoji="1" lang="ja-JP" altLang="en-US" sz="4800" dirty="0"/>
              <a:t>くさくっても</a:t>
            </a:r>
            <a:br>
              <a:rPr kumimoji="1" lang="en-US" altLang="ja-JP" sz="4800" dirty="0"/>
            </a:br>
            <a:r>
              <a:rPr kumimoji="1" lang="ja-JP" altLang="en-US" sz="4800" dirty="0"/>
              <a:t>　ちゃんと洗ってほしい！！</a:t>
            </a:r>
          </a:p>
        </p:txBody>
      </p:sp>
      <p:sp>
        <p:nvSpPr>
          <p:cNvPr id="3" name="コンテンツ プレースホルダー 2"/>
          <p:cNvSpPr>
            <a:spLocks noGrp="1"/>
          </p:cNvSpPr>
          <p:nvPr>
            <p:ph idx="1"/>
          </p:nvPr>
        </p:nvSpPr>
        <p:spPr>
          <a:xfrm>
            <a:off x="1217612" y="2521592"/>
            <a:ext cx="9736520" cy="3213742"/>
          </a:xfrm>
        </p:spPr>
        <p:txBody>
          <a:bodyPr>
            <a:normAutofit/>
          </a:bodyPr>
          <a:lstStyle/>
          <a:p>
            <a:r>
              <a:rPr kumimoji="1" lang="ja-JP" altLang="en-US" sz="4000" dirty="0"/>
              <a:t>おちんちんのところは、よごれやすい</a:t>
            </a:r>
            <a:endParaRPr kumimoji="1" lang="en-US" altLang="ja-JP" sz="4000" dirty="0"/>
          </a:p>
          <a:p>
            <a:r>
              <a:rPr kumimoji="1" lang="ja-JP" altLang="en-US" sz="4000" dirty="0"/>
              <a:t>あかちゃんのもと「精子」が作られている大事なところ</a:t>
            </a:r>
          </a:p>
        </p:txBody>
      </p:sp>
      <p:pic>
        <p:nvPicPr>
          <p:cNvPr id="1028" name="Picture 4" descr="精子数が世界的に減少か、男性生殖能力に関する議論高まる 文献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56511" y="4128463"/>
            <a:ext cx="3297621" cy="18466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68962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4800" dirty="0"/>
              <a:t>おちんちんのあらいかた</a:t>
            </a:r>
          </a:p>
        </p:txBody>
      </p:sp>
      <p:sp>
        <p:nvSpPr>
          <p:cNvPr id="3" name="コンテンツ プレースホルダー 2"/>
          <p:cNvSpPr>
            <a:spLocks noGrp="1"/>
          </p:cNvSpPr>
          <p:nvPr>
            <p:ph idx="1"/>
          </p:nvPr>
        </p:nvSpPr>
        <p:spPr>
          <a:xfrm>
            <a:off x="1342708" y="1729740"/>
            <a:ext cx="6996748" cy="4504150"/>
          </a:xfrm>
        </p:spPr>
        <p:txBody>
          <a:bodyPr>
            <a:noAutofit/>
          </a:bodyPr>
          <a:lstStyle/>
          <a:p>
            <a:pPr marL="0" indent="0">
              <a:lnSpc>
                <a:spcPts val="3800"/>
              </a:lnSpc>
              <a:buNone/>
            </a:pPr>
            <a:r>
              <a:rPr lang="en-US" altLang="ja-JP" sz="2400" dirty="0"/>
              <a:t>1,</a:t>
            </a:r>
            <a:r>
              <a:rPr lang="ja-JP" altLang="en-US" sz="2400" dirty="0"/>
              <a:t>皮をむりのないところまで引き下げる</a:t>
            </a:r>
          </a:p>
          <a:p>
            <a:pPr marL="0" indent="0">
              <a:lnSpc>
                <a:spcPts val="3800"/>
              </a:lnSpc>
              <a:buNone/>
            </a:pPr>
            <a:r>
              <a:rPr kumimoji="1" lang="en-US" altLang="ja-JP" sz="2400" dirty="0"/>
              <a:t>2,</a:t>
            </a:r>
            <a:r>
              <a:rPr kumimoji="1" lang="ja-JP" altLang="en-US" sz="2400" dirty="0"/>
              <a:t>やさしく洗う　ゴシゴシしない</a:t>
            </a:r>
          </a:p>
          <a:p>
            <a:pPr marL="0" indent="0">
              <a:lnSpc>
                <a:spcPts val="3800"/>
              </a:lnSpc>
              <a:buNone/>
            </a:pPr>
            <a:r>
              <a:rPr lang="ja-JP" altLang="en-US" sz="2400" dirty="0"/>
              <a:t>＜ボディーソープを使っても</a:t>
            </a:r>
            <a:endParaRPr lang="en-US" altLang="ja-JP" sz="2400" dirty="0"/>
          </a:p>
          <a:p>
            <a:pPr marL="0" indent="0">
              <a:lnSpc>
                <a:spcPts val="3800"/>
              </a:lnSpc>
              <a:buNone/>
            </a:pPr>
            <a:r>
              <a:rPr lang="en-US" altLang="ja-JP" sz="2400" dirty="0"/>
              <a:t>    </a:t>
            </a:r>
            <a:r>
              <a:rPr lang="ja-JP" altLang="en-US" sz="2400" dirty="0"/>
              <a:t>使わなくてもよい＞</a:t>
            </a:r>
          </a:p>
          <a:p>
            <a:pPr marL="0" indent="0">
              <a:lnSpc>
                <a:spcPts val="3800"/>
              </a:lnSpc>
              <a:buNone/>
            </a:pPr>
            <a:r>
              <a:rPr kumimoji="1" lang="en-US" altLang="ja-JP" sz="2400" dirty="0"/>
              <a:t>3,</a:t>
            </a:r>
            <a:r>
              <a:rPr kumimoji="1" lang="ja-JP" altLang="en-US" sz="2400" dirty="0"/>
              <a:t>ボディソープを使った場合はしっかり</a:t>
            </a:r>
            <a:endParaRPr kumimoji="1" lang="en-US" altLang="ja-JP" sz="2400" dirty="0"/>
          </a:p>
          <a:p>
            <a:pPr marL="0" indent="0">
              <a:lnSpc>
                <a:spcPts val="3800"/>
              </a:lnSpc>
              <a:buNone/>
            </a:pPr>
            <a:r>
              <a:rPr lang="en-US" altLang="ja-JP" sz="2400" dirty="0"/>
              <a:t> </a:t>
            </a:r>
            <a:r>
              <a:rPr kumimoji="1" lang="ja-JP" altLang="en-US" sz="2400" dirty="0"/>
              <a:t>洗い流す</a:t>
            </a:r>
          </a:p>
          <a:p>
            <a:pPr marL="0" indent="0">
              <a:lnSpc>
                <a:spcPts val="3800"/>
              </a:lnSpc>
              <a:buNone/>
            </a:pPr>
            <a:r>
              <a:rPr kumimoji="1" lang="en-US" altLang="ja-JP" sz="2400" dirty="0"/>
              <a:t>4,</a:t>
            </a:r>
            <a:r>
              <a:rPr kumimoji="1" lang="ja-JP" altLang="en-US" sz="2400" dirty="0"/>
              <a:t>皮をもどす　</a:t>
            </a:r>
            <a:r>
              <a:rPr kumimoji="1" lang="en-US" altLang="ja-JP" sz="2400" dirty="0"/>
              <a:t>※</a:t>
            </a:r>
            <a:r>
              <a:rPr kumimoji="1" lang="ja-JP" altLang="en-US" sz="2400" dirty="0"/>
              <a:t>ここ重要！</a:t>
            </a:r>
          </a:p>
          <a:p>
            <a:pPr marL="0" indent="0">
              <a:buNone/>
            </a:pPr>
            <a:r>
              <a:rPr lang="ja-JP" altLang="en-US" sz="2800" dirty="0"/>
              <a:t>　</a:t>
            </a:r>
            <a:endParaRPr kumimoji="1" lang="ja-JP" altLang="en-US" sz="2800" dirty="0"/>
          </a:p>
        </p:txBody>
      </p:sp>
      <p:sp>
        <p:nvSpPr>
          <p:cNvPr id="4" name="正方形/長方形 3">
            <a:extLst>
              <a:ext uri="{FF2B5EF4-FFF2-40B4-BE49-F238E27FC236}">
                <a16:creationId xmlns:a16="http://schemas.microsoft.com/office/drawing/2014/main" id="{476E5466-86DA-9D76-98B7-77D222131451}"/>
              </a:ext>
            </a:extLst>
          </p:cNvPr>
          <p:cNvSpPr/>
          <p:nvPr/>
        </p:nvSpPr>
        <p:spPr>
          <a:xfrm>
            <a:off x="7451387" y="2080097"/>
            <a:ext cx="4086751" cy="4153793"/>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sz="3200" dirty="0"/>
              <a:t>あらいかたの絵</a:t>
            </a:r>
          </a:p>
          <a:p>
            <a:pPr algn="ctr"/>
            <a:endParaRPr kumimoji="1" lang="ja-JP" altLang="en-US" sz="3200" dirty="0"/>
          </a:p>
          <a:p>
            <a:pPr algn="ctr"/>
            <a:r>
              <a:rPr kumimoji="1" lang="ja-JP" altLang="en-US" dirty="0"/>
              <a:t>絵本</a:t>
            </a:r>
            <a:r>
              <a:rPr kumimoji="1" lang="en-US" altLang="ja-JP" dirty="0"/>
              <a:t>『</a:t>
            </a:r>
            <a:r>
              <a:rPr kumimoji="1" lang="ja-JP" altLang="en-US" dirty="0"/>
              <a:t>あっそうなんだ！性と生</a:t>
            </a:r>
            <a:r>
              <a:rPr kumimoji="1" lang="en-US" altLang="ja-JP" dirty="0"/>
              <a:t>』</a:t>
            </a:r>
            <a:r>
              <a:rPr kumimoji="1" lang="ja-JP" altLang="en-US" dirty="0"/>
              <a:t>より</a:t>
            </a:r>
          </a:p>
        </p:txBody>
      </p:sp>
    </p:spTree>
    <p:extLst>
      <p:ext uri="{BB962C8B-B14F-4D97-AF65-F5344CB8AC3E}">
        <p14:creationId xmlns:p14="http://schemas.microsoft.com/office/powerpoint/2010/main" val="1278517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493521" y="669830"/>
            <a:ext cx="10498772" cy="1280890"/>
          </a:xfrm>
        </p:spPr>
        <p:txBody>
          <a:bodyPr>
            <a:noAutofit/>
          </a:bodyPr>
          <a:lstStyle/>
          <a:p>
            <a:r>
              <a:rPr kumimoji="1" lang="ja-JP" altLang="en-US" sz="4800" dirty="0"/>
              <a:t>はずかしいのは</a:t>
            </a:r>
            <a:br>
              <a:rPr kumimoji="1" lang="en-US" altLang="ja-JP" sz="4800" dirty="0"/>
            </a:br>
            <a:r>
              <a:rPr kumimoji="1" lang="ja-JP" altLang="en-US" sz="4800" dirty="0"/>
              <a:t>　　みんなとくらべるからかな？</a:t>
            </a:r>
          </a:p>
        </p:txBody>
      </p:sp>
      <p:sp>
        <p:nvSpPr>
          <p:cNvPr id="3" name="コンテンツ プレースホルダー 2"/>
          <p:cNvSpPr>
            <a:spLocks noGrp="1"/>
          </p:cNvSpPr>
          <p:nvPr>
            <p:ph idx="1"/>
          </p:nvPr>
        </p:nvSpPr>
        <p:spPr>
          <a:xfrm>
            <a:off x="2148840" y="2788920"/>
            <a:ext cx="9355772" cy="3122302"/>
          </a:xfrm>
        </p:spPr>
        <p:txBody>
          <a:bodyPr>
            <a:normAutofit/>
          </a:bodyPr>
          <a:lstStyle/>
          <a:p>
            <a:r>
              <a:rPr kumimoji="1" lang="ja-JP" altLang="en-US" sz="3600" dirty="0"/>
              <a:t>小さい？大きい？</a:t>
            </a:r>
            <a:endParaRPr kumimoji="1" lang="en-US" altLang="ja-JP" sz="3600" dirty="0"/>
          </a:p>
          <a:p>
            <a:r>
              <a:rPr kumimoji="1" lang="ja-JP" altLang="en-US" sz="3600" dirty="0"/>
              <a:t>友だちは毛が生えてきたんだって、いいな</a:t>
            </a:r>
            <a:endParaRPr kumimoji="1" lang="en-US" altLang="ja-JP" sz="3600" dirty="0"/>
          </a:p>
          <a:p>
            <a:r>
              <a:rPr kumimoji="1" lang="ja-JP" altLang="en-US" sz="3600" dirty="0"/>
              <a:t>見られるのがいやだな・・・</a:t>
            </a:r>
          </a:p>
        </p:txBody>
      </p:sp>
    </p:spTree>
    <p:extLst>
      <p:ext uri="{BB962C8B-B14F-4D97-AF65-F5344CB8AC3E}">
        <p14:creationId xmlns:p14="http://schemas.microsoft.com/office/powerpoint/2010/main" val="31966868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68925" y="206421"/>
            <a:ext cx="8911687" cy="1280890"/>
          </a:xfrm>
        </p:spPr>
        <p:txBody>
          <a:bodyPr>
            <a:noAutofit/>
          </a:bodyPr>
          <a:lstStyle/>
          <a:p>
            <a:r>
              <a:rPr kumimoji="1" lang="ja-JP" altLang="en-US" sz="4800" dirty="0"/>
              <a:t>思春期の体の変化</a:t>
            </a:r>
            <a:br>
              <a:rPr kumimoji="1" lang="en-US" altLang="ja-JP" sz="4800" dirty="0"/>
            </a:br>
            <a:endParaRPr kumimoji="1" lang="ja-JP" altLang="en-US" sz="4800" dirty="0"/>
          </a:p>
        </p:txBody>
      </p:sp>
      <p:sp>
        <p:nvSpPr>
          <p:cNvPr id="4" name="円形吹き出し 3"/>
          <p:cNvSpPr/>
          <p:nvPr/>
        </p:nvSpPr>
        <p:spPr>
          <a:xfrm>
            <a:off x="9862457" y="206421"/>
            <a:ext cx="2092476" cy="3043646"/>
          </a:xfrm>
          <a:prstGeom prst="wedgeEllipseCallout">
            <a:avLst>
              <a:gd name="adj1" fmla="val -74858"/>
              <a:gd name="adj2" fmla="val 4987"/>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kumimoji="1" lang="en-US" altLang="ja-JP" dirty="0"/>
              <a:t>4</a:t>
            </a:r>
            <a:r>
              <a:rPr kumimoji="1" lang="ja-JP" altLang="en-US" dirty="0"/>
              <a:t>年生の</a:t>
            </a:r>
            <a:endParaRPr kumimoji="1" lang="en-US" altLang="ja-JP" dirty="0"/>
          </a:p>
          <a:p>
            <a:pPr algn="ctr"/>
            <a:r>
              <a:rPr kumimoji="1" lang="ja-JP" altLang="en-US" dirty="0"/>
              <a:t>保健で</a:t>
            </a:r>
            <a:endParaRPr kumimoji="1" lang="en-US" altLang="ja-JP" dirty="0"/>
          </a:p>
          <a:p>
            <a:pPr algn="ctr"/>
            <a:r>
              <a:rPr kumimoji="1" lang="ja-JP" altLang="en-US" dirty="0"/>
              <a:t>習ったよ！</a:t>
            </a:r>
          </a:p>
        </p:txBody>
      </p:sp>
      <p:sp>
        <p:nvSpPr>
          <p:cNvPr id="3" name="テキスト ボックス 2">
            <a:extLst>
              <a:ext uri="{FF2B5EF4-FFF2-40B4-BE49-F238E27FC236}">
                <a16:creationId xmlns:a16="http://schemas.microsoft.com/office/drawing/2014/main" id="{F1F48B67-F3B7-9585-AE46-D0A814BD7521}"/>
              </a:ext>
            </a:extLst>
          </p:cNvPr>
          <p:cNvSpPr txBox="1"/>
          <p:nvPr/>
        </p:nvSpPr>
        <p:spPr>
          <a:xfrm>
            <a:off x="4070482" y="3429000"/>
            <a:ext cx="4598194" cy="923330"/>
          </a:xfrm>
          <a:prstGeom prst="rect">
            <a:avLst/>
          </a:prstGeom>
          <a:noFill/>
        </p:spPr>
        <p:txBody>
          <a:bodyPr wrap="square" rtlCol="0">
            <a:spAutoFit/>
          </a:bodyPr>
          <a:lstStyle/>
          <a:p>
            <a:r>
              <a:rPr kumimoji="1" lang="ja-JP" altLang="en-US" dirty="0"/>
              <a:t>小学校３，４年用保健体育教科書にある「思春期のからだの変化」の図を貼り付けて使います。</a:t>
            </a:r>
          </a:p>
        </p:txBody>
      </p:sp>
      <p:sp>
        <p:nvSpPr>
          <p:cNvPr id="8" name="正方形/長方形 7">
            <a:extLst>
              <a:ext uri="{FF2B5EF4-FFF2-40B4-BE49-F238E27FC236}">
                <a16:creationId xmlns:a16="http://schemas.microsoft.com/office/drawing/2014/main" id="{71ACC4EE-E71A-5C1E-60A8-B9DB6EC06AC1}"/>
              </a:ext>
            </a:extLst>
          </p:cNvPr>
          <p:cNvSpPr/>
          <p:nvPr/>
        </p:nvSpPr>
        <p:spPr>
          <a:xfrm>
            <a:off x="2589212" y="1293019"/>
            <a:ext cx="7391400" cy="5064919"/>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9938471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4800" dirty="0"/>
              <a:t>変化の順番</a:t>
            </a:r>
          </a:p>
        </p:txBody>
      </p:sp>
      <p:sp>
        <p:nvSpPr>
          <p:cNvPr id="3" name="コンテンツ プレースホルダー 2"/>
          <p:cNvSpPr>
            <a:spLocks noGrp="1"/>
          </p:cNvSpPr>
          <p:nvPr>
            <p:ph idx="1"/>
          </p:nvPr>
        </p:nvSpPr>
        <p:spPr>
          <a:xfrm>
            <a:off x="714938" y="2064328"/>
            <a:ext cx="8915400" cy="3777622"/>
          </a:xfrm>
        </p:spPr>
        <p:txBody>
          <a:bodyPr>
            <a:noAutofit/>
          </a:bodyPr>
          <a:lstStyle/>
          <a:p>
            <a:r>
              <a:rPr kumimoji="1" lang="ja-JP" altLang="en-US" sz="3200" dirty="0"/>
              <a:t>１，背がぐんとのびる</a:t>
            </a:r>
            <a:endParaRPr kumimoji="1" lang="en-US" altLang="ja-JP" sz="3200" dirty="0"/>
          </a:p>
          <a:p>
            <a:r>
              <a:rPr kumimoji="1" lang="ja-JP" altLang="en-US" sz="3200" dirty="0"/>
              <a:t>２，声変わり</a:t>
            </a:r>
            <a:endParaRPr kumimoji="1" lang="en-US" altLang="ja-JP" sz="3200" dirty="0"/>
          </a:p>
          <a:p>
            <a:r>
              <a:rPr kumimoji="1" lang="ja-JP" altLang="en-US" sz="3200" dirty="0"/>
              <a:t>３，おちんちんに毛が生える</a:t>
            </a:r>
            <a:endParaRPr kumimoji="1" lang="en-US" altLang="ja-JP" sz="3200" dirty="0"/>
          </a:p>
          <a:p>
            <a:r>
              <a:rPr kumimoji="1" lang="ja-JP" altLang="en-US" sz="3200" dirty="0"/>
              <a:t>４，からだががっしりしてくる</a:t>
            </a:r>
            <a:endParaRPr kumimoji="1" lang="en-US" altLang="ja-JP" sz="3200" dirty="0"/>
          </a:p>
          <a:p>
            <a:r>
              <a:rPr kumimoji="1" lang="ja-JP" altLang="en-US" sz="3200" dirty="0"/>
              <a:t>５，ひげとわき毛が生える</a:t>
            </a:r>
            <a:endParaRPr kumimoji="1" lang="en-US" altLang="ja-JP" sz="3200" dirty="0"/>
          </a:p>
          <a:p>
            <a:endParaRPr lang="en-US" altLang="ja-JP" sz="3200" dirty="0"/>
          </a:p>
          <a:p>
            <a:r>
              <a:rPr kumimoji="1" lang="ja-JP" altLang="en-US" sz="3200" dirty="0"/>
              <a:t>６，射精を経験する。</a:t>
            </a:r>
          </a:p>
        </p:txBody>
      </p:sp>
      <p:pic>
        <p:nvPicPr>
          <p:cNvPr id="5" name="コンテンツ プレースホルダー 3"/>
          <p:cNvPicPr>
            <a:picLocks noChangeAspect="1"/>
          </p:cNvPicPr>
          <p:nvPr/>
        </p:nvPicPr>
        <p:blipFill rotWithShape="1">
          <a:blip r:embed="rId3" cstate="print">
            <a:extLst>
              <a:ext uri="{28A0092B-C50C-407E-A947-70E740481C1C}">
                <a14:useLocalDpi xmlns:a14="http://schemas.microsoft.com/office/drawing/2010/main" val="0"/>
              </a:ext>
            </a:extLst>
          </a:blip>
          <a:srcRect l="64017" t="59866" r="12315" b="1"/>
          <a:stretch/>
        </p:blipFill>
        <p:spPr>
          <a:xfrm rot="16389539">
            <a:off x="7947091" y="3435658"/>
            <a:ext cx="2907601" cy="3490788"/>
          </a:xfrm>
          <a:prstGeom prst="rect">
            <a:avLst/>
          </a:prstGeom>
        </p:spPr>
      </p:pic>
      <p:sp>
        <p:nvSpPr>
          <p:cNvPr id="6" name="正方形/長方形 5">
            <a:extLst>
              <a:ext uri="{FF2B5EF4-FFF2-40B4-BE49-F238E27FC236}">
                <a16:creationId xmlns:a16="http://schemas.microsoft.com/office/drawing/2014/main" id="{3C958B1B-69E3-094D-8EC5-04444C7D4970}"/>
              </a:ext>
            </a:extLst>
          </p:cNvPr>
          <p:cNvSpPr/>
          <p:nvPr/>
        </p:nvSpPr>
        <p:spPr>
          <a:xfrm>
            <a:off x="7393021" y="624110"/>
            <a:ext cx="3645713" cy="260061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3200" dirty="0"/>
              <a:t>射精を分かりやすく示した絵</a:t>
            </a:r>
          </a:p>
        </p:txBody>
      </p:sp>
    </p:spTree>
    <p:extLst>
      <p:ext uri="{BB962C8B-B14F-4D97-AF65-F5344CB8AC3E}">
        <p14:creationId xmlns:p14="http://schemas.microsoft.com/office/powerpoint/2010/main" val="4861740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907177" y="624110"/>
            <a:ext cx="9597435" cy="1280890"/>
          </a:xfrm>
        </p:spPr>
        <p:txBody>
          <a:bodyPr>
            <a:normAutofit/>
          </a:bodyPr>
          <a:lstStyle/>
          <a:p>
            <a:r>
              <a:rPr lang="ja-JP" altLang="en-US" sz="4800" dirty="0"/>
              <a:t>夢精があったとき</a:t>
            </a:r>
            <a:endParaRPr kumimoji="1" lang="ja-JP" altLang="en-US" sz="4800" dirty="0"/>
          </a:p>
        </p:txBody>
      </p:sp>
      <p:sp>
        <p:nvSpPr>
          <p:cNvPr id="4" name="コンテンツ プレースホルダー 2">
            <a:extLst>
              <a:ext uri="{FF2B5EF4-FFF2-40B4-BE49-F238E27FC236}">
                <a16:creationId xmlns:a16="http://schemas.microsoft.com/office/drawing/2014/main" id="{664C75FE-168F-B479-3B53-A024263C3564}"/>
              </a:ext>
            </a:extLst>
          </p:cNvPr>
          <p:cNvSpPr txBox="1">
            <a:spLocks/>
          </p:cNvSpPr>
          <p:nvPr/>
        </p:nvSpPr>
        <p:spPr>
          <a:xfrm>
            <a:off x="1420239" y="1801092"/>
            <a:ext cx="6284068" cy="4843547"/>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9pPr>
          </a:lstStyle>
          <a:p>
            <a:pPr marL="0" indent="0">
              <a:buNone/>
            </a:pPr>
            <a:r>
              <a:rPr lang="ja-JP" altLang="en-US" sz="2800" dirty="0"/>
              <a:t>はじめての射精を「精通」といいます</a:t>
            </a:r>
          </a:p>
          <a:p>
            <a:pPr marL="0" indent="0">
              <a:buNone/>
            </a:pPr>
            <a:endParaRPr lang="ja-JP" altLang="en-US" sz="2800" dirty="0"/>
          </a:p>
          <a:p>
            <a:pPr marL="0" indent="0">
              <a:buNone/>
            </a:pPr>
            <a:r>
              <a:rPr lang="ja-JP" altLang="en-US" sz="2800" dirty="0"/>
              <a:t>□自分でおちんちんをさわっていて精　</a:t>
            </a:r>
          </a:p>
          <a:p>
            <a:pPr marL="0" indent="0">
              <a:buNone/>
            </a:pPr>
            <a:r>
              <a:rPr lang="ja-JP" altLang="en-US" sz="2800" dirty="0"/>
              <a:t>　通を経験するとき</a:t>
            </a:r>
          </a:p>
          <a:p>
            <a:pPr marL="0" indent="0">
              <a:buNone/>
            </a:pPr>
            <a:endParaRPr lang="ja-JP" altLang="en-US" sz="2800" dirty="0"/>
          </a:p>
          <a:p>
            <a:pPr marL="0" indent="0">
              <a:buNone/>
            </a:pPr>
            <a:r>
              <a:rPr lang="ja-JP" altLang="en-US" sz="2800" dirty="0"/>
              <a:t>□夜寝ている間に精通を経験するとき</a:t>
            </a:r>
            <a:endParaRPr lang="en-US" altLang="ja-JP" sz="2800" dirty="0"/>
          </a:p>
          <a:p>
            <a:pPr marL="0" indent="0">
              <a:buNone/>
            </a:pPr>
            <a:r>
              <a:rPr lang="ja-JP" altLang="en-US" sz="2800" dirty="0"/>
              <a:t>　</a:t>
            </a:r>
          </a:p>
          <a:p>
            <a:pPr marL="0" indent="0">
              <a:buNone/>
            </a:pPr>
            <a:r>
              <a:rPr lang="ja-JP" altLang="en-US" sz="2800" dirty="0"/>
              <a:t>☆対応のしかたは？</a:t>
            </a:r>
            <a:endParaRPr lang="en-US" altLang="ja-JP" sz="2800" dirty="0"/>
          </a:p>
          <a:p>
            <a:pPr marL="0" indent="0">
              <a:buNone/>
            </a:pPr>
            <a:endParaRPr lang="en-US" altLang="ja-JP" sz="2800" dirty="0"/>
          </a:p>
          <a:p>
            <a:pPr marL="0" indent="0">
              <a:buNone/>
            </a:pPr>
            <a:endParaRPr lang="en-US" altLang="ja-JP" sz="2800" dirty="0"/>
          </a:p>
        </p:txBody>
      </p:sp>
      <p:sp>
        <p:nvSpPr>
          <p:cNvPr id="5" name="コンテンツ プレースホルダー 4">
            <a:extLst>
              <a:ext uri="{FF2B5EF4-FFF2-40B4-BE49-F238E27FC236}">
                <a16:creationId xmlns:a16="http://schemas.microsoft.com/office/drawing/2014/main" id="{1CAFECD2-7DCB-D7DE-1E62-92669F93D19C}"/>
              </a:ext>
            </a:extLst>
          </p:cNvPr>
          <p:cNvSpPr>
            <a:spLocks noGrp="1"/>
          </p:cNvSpPr>
          <p:nvPr>
            <p:ph idx="1"/>
          </p:nvPr>
        </p:nvSpPr>
        <p:spPr>
          <a:xfrm>
            <a:off x="8212014" y="2133600"/>
            <a:ext cx="3292597" cy="3777622"/>
          </a:xfrm>
          <a:ln>
            <a:solidFill>
              <a:schemeClr val="accent1"/>
            </a:solidFill>
          </a:ln>
        </p:spPr>
        <p:txBody>
          <a:bodyPr>
            <a:normAutofit/>
          </a:bodyPr>
          <a:lstStyle/>
          <a:p>
            <a:r>
              <a:rPr lang="ja-JP" altLang="en-US" sz="3200" dirty="0"/>
              <a:t>起きたばかりの男子の絵</a:t>
            </a:r>
          </a:p>
        </p:txBody>
      </p:sp>
    </p:spTree>
    <p:extLst>
      <p:ext uri="{BB962C8B-B14F-4D97-AF65-F5344CB8AC3E}">
        <p14:creationId xmlns:p14="http://schemas.microsoft.com/office/powerpoint/2010/main" val="21911675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 calcmode="lin" valueType="num">
                                      <p:cBhvr additive="base">
                                        <p:cTn id="19"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xEl>
                                              <p:pRg st="5" end="5"/>
                                            </p:txEl>
                                          </p:spTgt>
                                        </p:tgtEl>
                                        <p:attrNameLst>
                                          <p:attrName>style.visibility</p:attrName>
                                        </p:attrNameLst>
                                      </p:cBhvr>
                                      <p:to>
                                        <p:strVal val="visible"/>
                                      </p:to>
                                    </p:set>
                                    <p:anim calcmode="lin" valueType="num">
                                      <p:cBhvr additive="base">
                                        <p:cTn id="25"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
                                            <p:txEl>
                                              <p:pRg st="6" end="6"/>
                                            </p:txEl>
                                          </p:spTgt>
                                        </p:tgtEl>
                                        <p:attrNameLst>
                                          <p:attrName>style.visibility</p:attrName>
                                        </p:attrNameLst>
                                      </p:cBhvr>
                                      <p:to>
                                        <p:strVal val="visible"/>
                                      </p:to>
                                    </p:set>
                                    <p:anim calcmode="lin" valueType="num">
                                      <p:cBhvr additive="base">
                                        <p:cTn id="31"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4">
                                            <p:txEl>
                                              <p:pRg st="7" end="7"/>
                                            </p:txEl>
                                          </p:spTgt>
                                        </p:tgtEl>
                                        <p:attrNameLst>
                                          <p:attrName>style.visibility</p:attrName>
                                        </p:attrNameLst>
                                      </p:cBhvr>
                                      <p:to>
                                        <p:strVal val="visible"/>
                                      </p:to>
                                    </p:set>
                                    <p:anim calcmode="lin" valueType="num">
                                      <p:cBhvr additive="base">
                                        <p:cTn id="37"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846385" y="624110"/>
            <a:ext cx="9658227" cy="1280890"/>
          </a:xfrm>
        </p:spPr>
        <p:txBody>
          <a:bodyPr>
            <a:normAutofit/>
          </a:bodyPr>
          <a:lstStyle/>
          <a:p>
            <a:r>
              <a:rPr kumimoji="1" lang="ja-JP" altLang="en-US" dirty="0"/>
              <a:t>こんなお悩みお答えします！</a:t>
            </a:r>
            <a:br>
              <a:rPr kumimoji="1" lang="en-US" altLang="ja-JP" dirty="0"/>
            </a:br>
            <a:r>
              <a:rPr kumimoji="1" lang="en-US" altLang="ja-JP" dirty="0"/>
              <a:t>Q1,</a:t>
            </a:r>
            <a:r>
              <a:rPr kumimoji="1" lang="ja-JP" altLang="en-US" dirty="0"/>
              <a:t>ぼくのおちんちんが小さくて心配・・・</a:t>
            </a:r>
          </a:p>
        </p:txBody>
      </p:sp>
      <p:pic>
        <p:nvPicPr>
          <p:cNvPr id="7" name="図 6"/>
          <p:cNvPicPr>
            <a:picLocks noChangeAspect="1"/>
          </p:cNvPicPr>
          <p:nvPr/>
        </p:nvPicPr>
        <p:blipFill rotWithShape="1">
          <a:blip r:embed="rId3">
            <a:extLst>
              <a:ext uri="{28A0092B-C50C-407E-A947-70E740481C1C}">
                <a14:useLocalDpi xmlns:a14="http://schemas.microsoft.com/office/drawing/2010/main" val="0"/>
              </a:ext>
            </a:extLst>
          </a:blip>
          <a:srcRect l="67434" t="57040" r="13367" b="2667"/>
          <a:stretch/>
        </p:blipFill>
        <p:spPr>
          <a:xfrm rot="16200000">
            <a:off x="6148757" y="821303"/>
            <a:ext cx="4460194" cy="6627587"/>
          </a:xfrm>
          <a:prstGeom prst="rect">
            <a:avLst/>
          </a:prstGeom>
        </p:spPr>
      </p:pic>
      <p:sp>
        <p:nvSpPr>
          <p:cNvPr id="8" name="楕円 7"/>
          <p:cNvSpPr/>
          <p:nvPr/>
        </p:nvSpPr>
        <p:spPr>
          <a:xfrm>
            <a:off x="163424" y="3987754"/>
            <a:ext cx="5120641" cy="2377440"/>
          </a:xfrm>
          <a:prstGeom prst="ellipse">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kumimoji="1" lang="en-US" altLang="ja-JP" dirty="0"/>
              <a:t>A,20</a:t>
            </a:r>
            <a:r>
              <a:rPr kumimoji="1" lang="ja-JP" altLang="en-US" dirty="0"/>
              <a:t>歳頃まで成長するので</a:t>
            </a:r>
            <a:endParaRPr kumimoji="1" lang="en-US" altLang="ja-JP" dirty="0"/>
          </a:p>
          <a:p>
            <a:pPr algn="ctr"/>
            <a:r>
              <a:rPr kumimoji="1" lang="ja-JP" altLang="en-US" dirty="0"/>
              <a:t>心配いりません。</a:t>
            </a:r>
            <a:endParaRPr kumimoji="1" lang="en-US" altLang="ja-JP" dirty="0"/>
          </a:p>
          <a:p>
            <a:pPr algn="ctr"/>
            <a:r>
              <a:rPr kumimoji="1" lang="ja-JP" altLang="en-US" dirty="0"/>
              <a:t>専門のお医者さんは</a:t>
            </a:r>
            <a:endParaRPr kumimoji="1" lang="en-US" altLang="ja-JP" dirty="0"/>
          </a:p>
          <a:p>
            <a:pPr algn="ctr"/>
            <a:r>
              <a:rPr kumimoji="1" lang="ja-JP" altLang="en-US" dirty="0"/>
              <a:t>ぼっきしたとき</a:t>
            </a:r>
            <a:r>
              <a:rPr kumimoji="1" lang="en-US" altLang="ja-JP" dirty="0"/>
              <a:t>5cm</a:t>
            </a:r>
            <a:r>
              <a:rPr kumimoji="1" lang="ja-JP" altLang="en-US" dirty="0"/>
              <a:t>あると</a:t>
            </a:r>
            <a:endParaRPr kumimoji="1" lang="en-US" altLang="ja-JP" dirty="0"/>
          </a:p>
          <a:p>
            <a:pPr algn="ctr"/>
            <a:r>
              <a:rPr kumimoji="1" lang="ja-JP" altLang="en-US" dirty="0"/>
              <a:t>だいじょうぶって言っているよ。</a:t>
            </a:r>
          </a:p>
        </p:txBody>
      </p:sp>
    </p:spTree>
    <p:extLst>
      <p:ext uri="{BB962C8B-B14F-4D97-AF65-F5344CB8AC3E}">
        <p14:creationId xmlns:p14="http://schemas.microsoft.com/office/powerpoint/2010/main" val="19778494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theme/theme1.xml><?xml version="1.0" encoding="utf-8"?>
<a:theme xmlns:a="http://schemas.openxmlformats.org/drawingml/2006/main" name="ウィスプ">
  <a:themeElements>
    <a:clrScheme name="ウィスプ">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ウィスプ">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ウィスプ">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3256</TotalTime>
  <Words>2196</Words>
  <Application>Microsoft Office PowerPoint</Application>
  <PresentationFormat>ワイド画面</PresentationFormat>
  <Paragraphs>187</Paragraphs>
  <Slides>16</Slides>
  <Notes>16</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16</vt:i4>
      </vt:variant>
    </vt:vector>
  </HeadingPairs>
  <TitlesOfParts>
    <vt:vector size="23" baseType="lpstr">
      <vt:lpstr>ＭＳ Ｐゴシック</vt:lpstr>
      <vt:lpstr>メイリオ</vt:lpstr>
      <vt:lpstr>游ゴシック</vt:lpstr>
      <vt:lpstr>Arial</vt:lpstr>
      <vt:lpstr>Century Gothic</vt:lpstr>
      <vt:lpstr>Wingdings 3</vt:lpstr>
      <vt:lpstr>ウィスプ</vt:lpstr>
      <vt:lpstr>宿泊学習前に知りたい！  　　　男の子の体の変化</vt:lpstr>
      <vt:lpstr>こんな入浴はどうでしょう？</vt:lpstr>
      <vt:lpstr>めんどくさくっても 　ちゃんと洗ってほしい！！</vt:lpstr>
      <vt:lpstr>おちんちんのあらいかた</vt:lpstr>
      <vt:lpstr>はずかしいのは 　　みんなとくらべるからかな？</vt:lpstr>
      <vt:lpstr>思春期の体の変化 </vt:lpstr>
      <vt:lpstr>変化の順番</vt:lpstr>
      <vt:lpstr>夢精があったとき</vt:lpstr>
      <vt:lpstr>こんなお悩みお答えします！ Q1,ぼくのおちんちんが小さくて心配・・・</vt:lpstr>
      <vt:lpstr>Q２、まだ声変わりしないんだけど・・・</vt:lpstr>
      <vt:lpstr>Q３,おちんちんの皮が、 　　　　　まだむけないんだけど･･･</vt:lpstr>
      <vt:lpstr>体や心の変化には</vt:lpstr>
      <vt:lpstr>みんなちがってあたりまえ！ 　　人と比べなくっていいんだよ。</vt:lpstr>
      <vt:lpstr>おまけ</vt:lpstr>
      <vt:lpstr>男の子と保護者のための 　　　　　　性暴力被害ホットライン</vt:lpstr>
      <vt:lpstr>参考資料</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おとなになるということ</dc:title>
  <dc:creator>setup</dc:creator>
  <cp:lastModifiedBy>みつる 高山</cp:lastModifiedBy>
  <cp:revision>78</cp:revision>
  <cp:lastPrinted>2023-11-15T01:51:57Z</cp:lastPrinted>
  <dcterms:created xsi:type="dcterms:W3CDTF">2021-10-19T02:50:05Z</dcterms:created>
  <dcterms:modified xsi:type="dcterms:W3CDTF">2023-12-15T07:23:23Z</dcterms:modified>
</cp:coreProperties>
</file>